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5" r:id="rId1"/>
  </p:sldMasterIdLst>
  <p:notesMasterIdLst>
    <p:notesMasterId r:id="rId11"/>
  </p:notesMasterIdLst>
  <p:handoutMasterIdLst>
    <p:handoutMasterId r:id="rId12"/>
  </p:handoutMasterIdLst>
  <p:sldIdLst>
    <p:sldId id="257" r:id="rId2"/>
    <p:sldId id="2118" r:id="rId3"/>
    <p:sldId id="2145" r:id="rId4"/>
    <p:sldId id="2141" r:id="rId5"/>
    <p:sldId id="2150" r:id="rId6"/>
    <p:sldId id="2158" r:id="rId7"/>
    <p:sldId id="2156" r:id="rId8"/>
    <p:sldId id="2157" r:id="rId9"/>
    <p:sldId id="215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DDDDDD"/>
    <a:srgbClr val="336597"/>
    <a:srgbClr val="64C29C"/>
    <a:srgbClr val="379577"/>
    <a:srgbClr val="EFEFEF"/>
    <a:srgbClr val="CFCFCF"/>
    <a:srgbClr val="226094"/>
    <a:srgbClr val="706E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0"/>
    <p:restoredTop sz="94673"/>
  </p:normalViewPr>
  <p:slideViewPr>
    <p:cSldViewPr snapToGrid="0" snapToObjects="1">
      <p:cViewPr varScale="1">
        <p:scale>
          <a:sx n="148" d="100"/>
          <a:sy n="148" d="100"/>
        </p:scale>
        <p:origin x="248" y="1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8469C8-AFC5-4247-8252-918F0754958F}" type="datetimeFigureOut">
              <a:rPr lang="en-US" smtClean="0"/>
              <a:t>6/13/19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4395AD-0E92-D648-B06A-DEE18ED0B4A5}" type="slidenum">
              <a:rPr lang="en-US" smtClean="0"/>
              <a:t>‹#›</a:t>
            </a:fld>
            <a:endParaRPr lang="en-US"/>
          </a:p>
        </p:txBody>
      </p:sp>
    </p:spTree>
    <p:extLst>
      <p:ext uri="{BB962C8B-B14F-4D97-AF65-F5344CB8AC3E}">
        <p14:creationId xmlns:p14="http://schemas.microsoft.com/office/powerpoint/2010/main" val="182651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D2E62-BA8A-FC42-A449-EF8C66D81533}" type="datetimeFigureOut">
              <a:rPr lang="en-US" smtClean="0"/>
              <a:t>6/13/19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316E5-1CED-3E4F-8B4E-1A6EB1FCB56D}" type="slidenum">
              <a:rPr lang="en-US" smtClean="0"/>
              <a:t>‹#›</a:t>
            </a:fld>
            <a:endParaRPr lang="en-US"/>
          </a:p>
        </p:txBody>
      </p:sp>
    </p:spTree>
    <p:extLst>
      <p:ext uri="{BB962C8B-B14F-4D97-AF65-F5344CB8AC3E}">
        <p14:creationId xmlns:p14="http://schemas.microsoft.com/office/powerpoint/2010/main" val="1341088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3316E5-1CED-3E4F-8B4E-1A6EB1FCB56D}" type="slidenum">
              <a:rPr lang="en-US" smtClean="0"/>
              <a:t>1</a:t>
            </a:fld>
            <a:endParaRPr lang="en-US"/>
          </a:p>
        </p:txBody>
      </p:sp>
    </p:spTree>
    <p:extLst>
      <p:ext uri="{BB962C8B-B14F-4D97-AF65-F5344CB8AC3E}">
        <p14:creationId xmlns:p14="http://schemas.microsoft.com/office/powerpoint/2010/main" val="28145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3316E5-1CED-3E4F-8B4E-1A6EB1FCB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68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3316E5-1CED-3E4F-8B4E-1A6EB1FCB56D}" type="slidenum">
              <a:rPr lang="en-US" smtClean="0"/>
              <a:t>3</a:t>
            </a:fld>
            <a:endParaRPr lang="en-US"/>
          </a:p>
        </p:txBody>
      </p:sp>
    </p:spTree>
    <p:extLst>
      <p:ext uri="{BB962C8B-B14F-4D97-AF65-F5344CB8AC3E}">
        <p14:creationId xmlns:p14="http://schemas.microsoft.com/office/powerpoint/2010/main" val="24587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3316E5-1CED-3E4F-8B4E-1A6EB1FCB56D}" type="slidenum">
              <a:rPr lang="en-US" smtClean="0"/>
              <a:t>4</a:t>
            </a:fld>
            <a:endParaRPr lang="en-US"/>
          </a:p>
        </p:txBody>
      </p:sp>
    </p:spTree>
    <p:extLst>
      <p:ext uri="{BB962C8B-B14F-4D97-AF65-F5344CB8AC3E}">
        <p14:creationId xmlns:p14="http://schemas.microsoft.com/office/powerpoint/2010/main" val="385842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3316E5-1CED-3E4F-8B4E-1A6EB1FCB56D}" type="slidenum">
              <a:rPr lang="en-US" smtClean="0"/>
              <a:t>5</a:t>
            </a:fld>
            <a:endParaRPr lang="en-US"/>
          </a:p>
        </p:txBody>
      </p:sp>
    </p:spTree>
    <p:extLst>
      <p:ext uri="{BB962C8B-B14F-4D97-AF65-F5344CB8AC3E}">
        <p14:creationId xmlns:p14="http://schemas.microsoft.com/office/powerpoint/2010/main" val="113453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E3316E5-1CED-3E4F-8B4E-1A6EB1FCB56D}" type="slidenum">
              <a:rPr lang="en-US" smtClean="0"/>
              <a:t>8</a:t>
            </a:fld>
            <a:endParaRPr lang="en-US"/>
          </a:p>
        </p:txBody>
      </p:sp>
    </p:spTree>
    <p:extLst>
      <p:ext uri="{BB962C8B-B14F-4D97-AF65-F5344CB8AC3E}">
        <p14:creationId xmlns:p14="http://schemas.microsoft.com/office/powerpoint/2010/main" val="151247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t="19695" b="5054"/>
          <a:stretch/>
        </p:blipFill>
        <p:spPr>
          <a:xfrm>
            <a:off x="0" y="-1"/>
            <a:ext cx="12192000" cy="6858001"/>
          </a:xfrm>
          <a:prstGeom prst="rect">
            <a:avLst/>
          </a:prstGeom>
        </p:spPr>
      </p:pic>
      <p:sp>
        <p:nvSpPr>
          <p:cNvPr id="2" name="Title 1"/>
          <p:cNvSpPr>
            <a:spLocks noGrp="1"/>
          </p:cNvSpPr>
          <p:nvPr>
            <p:ph type="ctrTitle" hasCustomPrompt="1"/>
          </p:nvPr>
        </p:nvSpPr>
        <p:spPr>
          <a:xfrm>
            <a:off x="914401" y="1828801"/>
            <a:ext cx="10374184" cy="1655806"/>
          </a:xfrm>
        </p:spPr>
        <p:txBody>
          <a:bodyPr anchor="b" anchorCtr="0">
            <a:noAutofit/>
          </a:bodyPr>
          <a:lstStyle>
            <a:lvl1pPr>
              <a:lnSpc>
                <a:spcPct val="100000"/>
              </a:lnSpc>
              <a:defRPr sz="4000" cap="all" spc="520" baseline="0">
                <a:solidFill>
                  <a:schemeClr val="bg1"/>
                </a:solidFill>
              </a:defRPr>
            </a:lvl1pPr>
          </a:lstStyle>
          <a:p>
            <a:r>
              <a:rPr lang="en-US"/>
              <a:t>Two-Line Headline </a:t>
            </a:r>
            <a:br>
              <a:rPr lang="en-US"/>
            </a:br>
            <a:r>
              <a:rPr lang="en-US"/>
              <a:t>goes here</a:t>
            </a:r>
          </a:p>
        </p:txBody>
      </p:sp>
      <p:sp>
        <p:nvSpPr>
          <p:cNvPr id="8" name="Subtitle 2"/>
          <p:cNvSpPr>
            <a:spLocks noGrp="1"/>
          </p:cNvSpPr>
          <p:nvPr>
            <p:ph type="subTitle" idx="1"/>
          </p:nvPr>
        </p:nvSpPr>
        <p:spPr>
          <a:xfrm>
            <a:off x="914400" y="3566984"/>
            <a:ext cx="10363200" cy="1260646"/>
          </a:xfrm>
        </p:spPr>
        <p:txBody>
          <a:bodyPr anchor="t"/>
          <a:lstStyle>
            <a:lvl1pPr marL="0" indent="0" algn="ctr">
              <a:buNone/>
              <a:defRPr sz="1800" i="1" baseline="0">
                <a:solidFill>
                  <a:schemeClr val="bg1">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a:ext>
            </a:extLst>
          </a:blip>
          <a:srcRect t="22138" b="2612"/>
          <a:stretch/>
        </p:blipFill>
        <p:spPr>
          <a:xfrm>
            <a:off x="0" y="-22936"/>
            <a:ext cx="12192000" cy="6880936"/>
          </a:xfrm>
          <a:prstGeom prst="rect">
            <a:avLst/>
          </a:prstGeom>
        </p:spPr>
      </p:pic>
      <p:sp>
        <p:nvSpPr>
          <p:cNvPr id="6" name="Title 1"/>
          <p:cNvSpPr>
            <a:spLocks noGrp="1"/>
          </p:cNvSpPr>
          <p:nvPr>
            <p:ph type="ctrTitle"/>
          </p:nvPr>
        </p:nvSpPr>
        <p:spPr>
          <a:xfrm>
            <a:off x="914400" y="1499291"/>
            <a:ext cx="10363200" cy="1738185"/>
          </a:xfrm>
        </p:spPr>
        <p:txBody>
          <a:bodyPr anchor="b" anchorCtr="0">
            <a:noAutofit/>
          </a:bodyPr>
          <a:lstStyle>
            <a:lvl1pPr>
              <a:defRPr sz="4000" cap="all" spc="1300" baseline="0">
                <a:solidFill>
                  <a:schemeClr val="bg1"/>
                </a:solidFill>
              </a:defRPr>
            </a:lvl1pPr>
          </a:lstStyle>
          <a:p>
            <a:r>
              <a:rPr lang="en-US"/>
              <a:t>Click to edit Master title style</a:t>
            </a:r>
          </a:p>
        </p:txBody>
      </p:sp>
      <p:sp>
        <p:nvSpPr>
          <p:cNvPr id="7" name="Subtitle 2"/>
          <p:cNvSpPr>
            <a:spLocks noGrp="1"/>
          </p:cNvSpPr>
          <p:nvPr>
            <p:ph type="subTitle" idx="1"/>
          </p:nvPr>
        </p:nvSpPr>
        <p:spPr>
          <a:xfrm>
            <a:off x="914400" y="3237471"/>
            <a:ext cx="10363200" cy="1194964"/>
          </a:xfrm>
          <a:ln>
            <a:noFill/>
          </a:ln>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i="1">
                <a:solidFill>
                  <a:schemeClr val="bg1">
                    <a:alpha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7">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a:ext>
            </a:extLst>
          </a:blip>
          <a:srcRect t="21341" b="3408"/>
          <a:stretch/>
        </p:blipFill>
        <p:spPr>
          <a:xfrm>
            <a:off x="0" y="-22936"/>
            <a:ext cx="12192000" cy="6880936"/>
          </a:xfrm>
          <a:prstGeom prst="rect">
            <a:avLst/>
          </a:prstGeom>
        </p:spPr>
      </p:pic>
      <p:sp>
        <p:nvSpPr>
          <p:cNvPr id="6" name="Title 1"/>
          <p:cNvSpPr>
            <a:spLocks noGrp="1"/>
          </p:cNvSpPr>
          <p:nvPr>
            <p:ph type="ctrTitle"/>
          </p:nvPr>
        </p:nvSpPr>
        <p:spPr>
          <a:xfrm>
            <a:off x="914400" y="1499291"/>
            <a:ext cx="10363200" cy="1738185"/>
          </a:xfrm>
        </p:spPr>
        <p:txBody>
          <a:bodyPr anchor="b" anchorCtr="0">
            <a:noAutofit/>
          </a:bodyPr>
          <a:lstStyle>
            <a:lvl1pPr>
              <a:defRPr sz="4000" cap="all" spc="1300" baseline="0">
                <a:solidFill>
                  <a:schemeClr val="bg1"/>
                </a:solidFill>
              </a:defRPr>
            </a:lvl1pPr>
          </a:lstStyle>
          <a:p>
            <a:r>
              <a:rPr lang="en-US"/>
              <a:t>Click to edit Master title style</a:t>
            </a:r>
          </a:p>
        </p:txBody>
      </p:sp>
      <p:sp>
        <p:nvSpPr>
          <p:cNvPr id="7" name="Subtitle 2"/>
          <p:cNvSpPr>
            <a:spLocks noGrp="1"/>
          </p:cNvSpPr>
          <p:nvPr>
            <p:ph type="subTitle" idx="1"/>
          </p:nvPr>
        </p:nvSpPr>
        <p:spPr>
          <a:xfrm>
            <a:off x="914400" y="3237471"/>
            <a:ext cx="10363200" cy="1194964"/>
          </a:xfrm>
          <a:ln>
            <a:noFill/>
          </a:ln>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i="1">
                <a:solidFill>
                  <a:schemeClr val="bg1">
                    <a:alpha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609600" y="1966586"/>
            <a:ext cx="10972800" cy="425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609600" y="735826"/>
            <a:ext cx="10972800" cy="811141"/>
          </a:xfrm>
        </p:spPr>
        <p:txBody>
          <a:bodyPr/>
          <a:lstStyle>
            <a:lvl1pPr>
              <a:defRPr sz="3200"/>
            </a:lvl1pPr>
          </a:lstStyle>
          <a:p>
            <a:r>
              <a:rPr lang="en-US"/>
              <a:t>One line headline goes here</a:t>
            </a:r>
          </a:p>
        </p:txBody>
      </p:sp>
      <p:sp>
        <p:nvSpPr>
          <p:cNvPr id="17" name="TextBox 16"/>
          <p:cNvSpPr txBox="1"/>
          <p:nvPr userDrawn="1"/>
        </p:nvSpPr>
        <p:spPr>
          <a:xfrm>
            <a:off x="10509504" y="272144"/>
            <a:ext cx="1072896" cy="492443"/>
          </a:xfrm>
          <a:prstGeom prst="rect">
            <a:avLst/>
          </a:prstGeom>
          <a:solidFill>
            <a:schemeClr val="bg1"/>
          </a:solidFill>
        </p:spPr>
        <p:txBody>
          <a:bodyPr wrap="square" rtlCol="0">
            <a:spAutoFit/>
          </a:bodyPr>
          <a:lstStyle/>
          <a:p>
            <a:pPr algn="r"/>
            <a:fld id="{82F7EF09-F9DE-354B-AB72-8A0296C63F22}" type="slidenum">
              <a:rPr lang="en-US" sz="2600" i="1" smtClean="0"/>
              <a:t>‹#›</a:t>
            </a:fld>
            <a:endParaRPr lang="en-US" sz="2600" i="1"/>
          </a:p>
        </p:txBody>
      </p:sp>
      <p:cxnSp>
        <p:nvCxnSpPr>
          <p:cNvPr id="6" name="Straight Connector 5"/>
          <p:cNvCxnSpPr/>
          <p:nvPr/>
        </p:nvCxnSpPr>
        <p:spPr>
          <a:xfrm>
            <a:off x="5894546" y="1709338"/>
            <a:ext cx="402913" cy="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894546" y="1709338"/>
            <a:ext cx="402913" cy="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5894546" y="1709338"/>
            <a:ext cx="402913" cy="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ith Subheadline">
    <p:spTree>
      <p:nvGrpSpPr>
        <p:cNvPr id="1" name=""/>
        <p:cNvGrpSpPr/>
        <p:nvPr/>
      </p:nvGrpSpPr>
      <p:grpSpPr>
        <a:xfrm>
          <a:off x="0" y="0"/>
          <a:ext cx="0" cy="0"/>
          <a:chOff x="0" y="0"/>
          <a:chExt cx="0" cy="0"/>
        </a:xfrm>
      </p:grpSpPr>
      <p:sp>
        <p:nvSpPr>
          <p:cNvPr id="9" name="Content Placeholder 2"/>
          <p:cNvSpPr>
            <a:spLocks noGrp="1"/>
          </p:cNvSpPr>
          <p:nvPr>
            <p:ph idx="1"/>
          </p:nvPr>
        </p:nvSpPr>
        <p:spPr>
          <a:xfrm>
            <a:off x="609600" y="2204584"/>
            <a:ext cx="10972800" cy="4015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609600" y="731520"/>
            <a:ext cx="10972800" cy="813816"/>
          </a:xfrm>
        </p:spPr>
        <p:txBody>
          <a:bodyPr/>
          <a:lstStyle>
            <a:lvl1pPr>
              <a:defRPr sz="3200"/>
            </a:lvl1pPr>
          </a:lstStyle>
          <a:p>
            <a:r>
              <a:rPr lang="en-US"/>
              <a:t>One Line Headline goes here</a:t>
            </a:r>
          </a:p>
        </p:txBody>
      </p:sp>
      <p:cxnSp>
        <p:nvCxnSpPr>
          <p:cNvPr id="15" name="Straight Connector 14"/>
          <p:cNvCxnSpPr/>
          <p:nvPr/>
        </p:nvCxnSpPr>
        <p:spPr>
          <a:xfrm>
            <a:off x="5894546" y="1987778"/>
            <a:ext cx="402913" cy="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10509504" y="272144"/>
            <a:ext cx="1072896" cy="492443"/>
          </a:xfrm>
          <a:prstGeom prst="rect">
            <a:avLst/>
          </a:prstGeom>
          <a:solidFill>
            <a:schemeClr val="bg1"/>
          </a:solidFill>
        </p:spPr>
        <p:txBody>
          <a:bodyPr wrap="square" rtlCol="0">
            <a:spAutoFit/>
          </a:bodyPr>
          <a:lstStyle/>
          <a:p>
            <a:pPr algn="r"/>
            <a:fld id="{D46F712F-BC0A-9A4B-A143-56DE5E20CA0A}" type="slidenum">
              <a:rPr lang="en-US" sz="2600" i="1" smtClean="0"/>
              <a:t>‹#›</a:t>
            </a:fld>
            <a:endParaRPr lang="en-US" sz="2600" i="1"/>
          </a:p>
        </p:txBody>
      </p:sp>
      <p:sp>
        <p:nvSpPr>
          <p:cNvPr id="11" name="Title 9"/>
          <p:cNvSpPr txBox="1">
            <a:spLocks/>
          </p:cNvSpPr>
          <p:nvPr/>
        </p:nvSpPr>
        <p:spPr>
          <a:xfrm>
            <a:off x="609600" y="2008913"/>
            <a:ext cx="10972800" cy="272997"/>
          </a:xfrm>
          <a:prstGeom prst="rect">
            <a:avLst/>
          </a:prstGeom>
        </p:spPr>
        <p:txBody>
          <a:bodyPr vert="horz" lIns="91440" tIns="0" rIns="91440" bIns="0" rtlCol="0" anchor="b" anchorCtr="0">
            <a:noAutofit/>
          </a:bodyPr>
          <a:lstStyle>
            <a:lvl1pPr algn="ctr" defTabSz="457200" rtl="0" eaLnBrk="1" latinLnBrk="0" hangingPunct="1">
              <a:lnSpc>
                <a:spcPct val="90000"/>
              </a:lnSpc>
              <a:spcBef>
                <a:spcPct val="0"/>
              </a:spcBef>
              <a:buNone/>
              <a:defRPr sz="3500" b="1" kern="1200" cap="all" spc="320" baseline="0">
                <a:solidFill>
                  <a:schemeClr val="tx1"/>
                </a:solidFill>
                <a:latin typeface="+mj-lt"/>
                <a:ea typeface="+mj-ea"/>
                <a:cs typeface="+mj-cs"/>
              </a:defRPr>
            </a:lvl1pPr>
          </a:lstStyle>
          <a:p>
            <a:endParaRPr lang="en-US" sz="1800"/>
          </a:p>
        </p:txBody>
      </p:sp>
      <p:sp>
        <p:nvSpPr>
          <p:cNvPr id="12" name="Text Placeholder 11"/>
          <p:cNvSpPr>
            <a:spLocks noGrp="1"/>
          </p:cNvSpPr>
          <p:nvPr>
            <p:ph type="body" sz="quarter" idx="10" hasCustomPrompt="1"/>
          </p:nvPr>
        </p:nvSpPr>
        <p:spPr>
          <a:xfrm>
            <a:off x="609600" y="1513411"/>
            <a:ext cx="10972800" cy="273050"/>
          </a:xfrm>
        </p:spPr>
        <p:txBody>
          <a:bodyPr>
            <a:noAutofit/>
          </a:bodyPr>
          <a:lstStyle>
            <a:lvl1pPr algn="ctr">
              <a:defRPr sz="1400" cap="all" spc="200" baseline="0">
                <a:solidFill>
                  <a:schemeClr val="tx1">
                    <a:alpha val="80000"/>
                  </a:schemeClr>
                </a:solidFill>
                <a:latin typeface="+mj-lt"/>
              </a:defRPr>
            </a:lvl1pPr>
          </a:lstStyle>
          <a:p>
            <a:pPr lvl="0"/>
            <a:r>
              <a:rPr lang="en-US"/>
              <a:t>One Line </a:t>
            </a:r>
            <a:r>
              <a:rPr lang="en-US" err="1"/>
              <a:t>Subheadline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731520"/>
            <a:ext cx="10972800" cy="813816"/>
          </a:xfrm>
        </p:spPr>
        <p:txBody>
          <a:bodyPr anchor="b" anchorCtr="0"/>
          <a:lstStyle>
            <a:lvl1pPr algn="ctr">
              <a:defRPr sz="3200" cap="all"/>
            </a:lvl1pPr>
          </a:lstStyle>
          <a:p>
            <a:r>
              <a:rPr lang="en-US"/>
              <a:t>One line headline goes here</a:t>
            </a:r>
          </a:p>
        </p:txBody>
      </p:sp>
      <p:cxnSp>
        <p:nvCxnSpPr>
          <p:cNvPr id="10" name="Straight Connector 9"/>
          <p:cNvCxnSpPr/>
          <p:nvPr/>
        </p:nvCxnSpPr>
        <p:spPr>
          <a:xfrm>
            <a:off x="5894546" y="1709338"/>
            <a:ext cx="402913" cy="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10509504" y="272144"/>
            <a:ext cx="1072896" cy="492443"/>
          </a:xfrm>
          <a:prstGeom prst="rect">
            <a:avLst/>
          </a:prstGeom>
          <a:solidFill>
            <a:schemeClr val="bg1"/>
          </a:solidFill>
        </p:spPr>
        <p:txBody>
          <a:bodyPr wrap="square" rtlCol="0">
            <a:spAutoFit/>
          </a:bodyPr>
          <a:lstStyle/>
          <a:p>
            <a:pPr algn="r"/>
            <a:fld id="{632FC131-45F6-8C4D-A0E0-48F043849CE3}" type="slidenum">
              <a:rPr lang="en-US" sz="2600" i="1" smtClean="0"/>
              <a:t>‹#›</a:t>
            </a:fld>
            <a:endParaRPr lang="en-US" sz="2600" i="1"/>
          </a:p>
        </p:txBody>
      </p:sp>
      <p:cxnSp>
        <p:nvCxnSpPr>
          <p:cNvPr id="8" name="Straight Connector 7"/>
          <p:cNvCxnSpPr/>
          <p:nvPr/>
        </p:nvCxnSpPr>
        <p:spPr>
          <a:xfrm>
            <a:off x="5894546" y="1709338"/>
            <a:ext cx="402913" cy="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894546" y="1709338"/>
            <a:ext cx="402913" cy="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31520"/>
            <a:ext cx="10972800" cy="813816"/>
          </a:xfrm>
        </p:spPr>
        <p:txBody>
          <a:bodyPr anchor="b"/>
          <a:lstStyle>
            <a:lvl1pPr algn="ctr">
              <a:defRPr sz="3200"/>
            </a:lvl1pPr>
          </a:lstStyle>
          <a:p>
            <a:r>
              <a:rPr lang="en-US"/>
              <a:t>One line headline goes here</a:t>
            </a:r>
          </a:p>
        </p:txBody>
      </p:sp>
      <p:sp>
        <p:nvSpPr>
          <p:cNvPr id="3" name="Content Placeholder 2"/>
          <p:cNvSpPr>
            <a:spLocks noGrp="1"/>
          </p:cNvSpPr>
          <p:nvPr>
            <p:ph sz="half" idx="1"/>
          </p:nvPr>
        </p:nvSpPr>
        <p:spPr>
          <a:xfrm>
            <a:off x="609600" y="1965960"/>
            <a:ext cx="519176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90640" y="1965960"/>
            <a:ext cx="519176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p:nvCxnSpPr>
        <p:spPr>
          <a:xfrm>
            <a:off x="6096000" y="2705100"/>
            <a:ext cx="0" cy="3314700"/>
          </a:xfrm>
          <a:prstGeom prst="line">
            <a:avLst/>
          </a:prstGeom>
          <a:ln w="3810">
            <a:solidFill>
              <a:srgbClr val="CBCBCB"/>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096000" y="2141951"/>
            <a:ext cx="0" cy="3933172"/>
          </a:xfrm>
          <a:prstGeom prst="line">
            <a:avLst/>
          </a:prstGeom>
          <a:ln w="3810">
            <a:solidFill>
              <a:srgbClr val="CBCBCB"/>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894546" y="1709338"/>
            <a:ext cx="402913" cy="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10509504" y="272144"/>
            <a:ext cx="1072896" cy="492443"/>
          </a:xfrm>
          <a:prstGeom prst="rect">
            <a:avLst/>
          </a:prstGeom>
          <a:solidFill>
            <a:schemeClr val="bg1"/>
          </a:solidFill>
        </p:spPr>
        <p:txBody>
          <a:bodyPr wrap="square" rtlCol="0">
            <a:spAutoFit/>
          </a:bodyPr>
          <a:lstStyle/>
          <a:p>
            <a:pPr algn="r"/>
            <a:fld id="{EF36F9FA-B2BD-9C4F-9EA6-36C0D17A3C23}" type="slidenum">
              <a:rPr lang="en-US" sz="2600" i="1" smtClean="0"/>
              <a:t>‹#›</a:t>
            </a:fld>
            <a:endParaRPr lang="en-US" sz="2600" i="1"/>
          </a:p>
        </p:txBody>
      </p:sp>
      <p:cxnSp>
        <p:nvCxnSpPr>
          <p:cNvPr id="14" name="Straight Connector 13"/>
          <p:cNvCxnSpPr/>
          <p:nvPr/>
        </p:nvCxnSpPr>
        <p:spPr>
          <a:xfrm>
            <a:off x="6096000" y="2141951"/>
            <a:ext cx="0" cy="3933172"/>
          </a:xfrm>
          <a:prstGeom prst="line">
            <a:avLst/>
          </a:prstGeom>
          <a:ln w="3810">
            <a:solidFill>
              <a:srgbClr val="CBCBCB"/>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894546" y="1709338"/>
            <a:ext cx="402913" cy="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096000" y="2141951"/>
            <a:ext cx="0" cy="3933172"/>
          </a:xfrm>
          <a:prstGeom prst="line">
            <a:avLst/>
          </a:prstGeom>
          <a:ln w="3810">
            <a:solidFill>
              <a:srgbClr val="CBCBCB"/>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894546" y="1709338"/>
            <a:ext cx="402913" cy="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31520"/>
            <a:ext cx="10972800" cy="813816"/>
          </a:xfrm>
        </p:spPr>
        <p:txBody>
          <a:bodyPr anchor="b"/>
          <a:lstStyle>
            <a:lvl1pPr algn="ctr">
              <a:defRPr sz="3200"/>
            </a:lvl1pPr>
          </a:lstStyle>
          <a:p>
            <a:r>
              <a:rPr lang="en-US"/>
              <a:t>One line headline goes here</a:t>
            </a:r>
          </a:p>
        </p:txBody>
      </p:sp>
      <p:sp>
        <p:nvSpPr>
          <p:cNvPr id="3" name="Text Placeholder 2"/>
          <p:cNvSpPr>
            <a:spLocks noGrp="1"/>
          </p:cNvSpPr>
          <p:nvPr>
            <p:ph type="body" idx="1" hasCustomPrompt="1"/>
          </p:nvPr>
        </p:nvSpPr>
        <p:spPr>
          <a:xfrm>
            <a:off x="609604" y="1707949"/>
            <a:ext cx="5140961" cy="546736"/>
          </a:xfrm>
        </p:spPr>
        <p:txBody>
          <a:bodyPr anchor="b">
            <a:normAutofit/>
          </a:bodyPr>
          <a:lstStyle>
            <a:lvl1pPr marL="0" indent="0">
              <a:buNone/>
              <a:defRPr sz="1400" b="1" cap="all" spc="200"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One line title goes here</a:t>
            </a:r>
          </a:p>
        </p:txBody>
      </p:sp>
      <p:sp>
        <p:nvSpPr>
          <p:cNvPr id="4" name="Content Placeholder 3"/>
          <p:cNvSpPr>
            <a:spLocks noGrp="1"/>
          </p:cNvSpPr>
          <p:nvPr>
            <p:ph sz="half" idx="2"/>
          </p:nvPr>
        </p:nvSpPr>
        <p:spPr>
          <a:xfrm>
            <a:off x="609600" y="2254688"/>
            <a:ext cx="5140960" cy="3915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441440" y="1707949"/>
            <a:ext cx="5097272" cy="546736"/>
          </a:xfrm>
        </p:spPr>
        <p:txBody>
          <a:bodyPr anchor="b">
            <a:normAutofit/>
          </a:bodyPr>
          <a:lstStyle>
            <a:lvl1pPr marL="0" indent="0">
              <a:buNone/>
              <a:defRPr sz="1400" b="1" cap="all" spc="200"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One line title goes here</a:t>
            </a:r>
          </a:p>
        </p:txBody>
      </p:sp>
      <p:sp>
        <p:nvSpPr>
          <p:cNvPr id="6" name="Content Placeholder 5"/>
          <p:cNvSpPr>
            <a:spLocks noGrp="1"/>
          </p:cNvSpPr>
          <p:nvPr>
            <p:ph sz="quarter" idx="4"/>
          </p:nvPr>
        </p:nvSpPr>
        <p:spPr>
          <a:xfrm>
            <a:off x="6441440" y="2254688"/>
            <a:ext cx="5097272" cy="3915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p:nvCxnSpPr>
        <p:spPr>
          <a:xfrm>
            <a:off x="6096000" y="2468880"/>
            <a:ext cx="0" cy="3550920"/>
          </a:xfrm>
          <a:prstGeom prst="line">
            <a:avLst/>
          </a:prstGeom>
          <a:ln w="3810">
            <a:solidFill>
              <a:srgbClr val="CBCBCB"/>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096000" y="2104376"/>
            <a:ext cx="0" cy="3915427"/>
          </a:xfrm>
          <a:prstGeom prst="line">
            <a:avLst/>
          </a:prstGeom>
          <a:ln w="3810">
            <a:solidFill>
              <a:srgbClr val="CBCBCB"/>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894546" y="1709338"/>
            <a:ext cx="402913" cy="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10509504" y="272144"/>
            <a:ext cx="1072896" cy="492443"/>
          </a:xfrm>
          <a:prstGeom prst="rect">
            <a:avLst/>
          </a:prstGeom>
          <a:solidFill>
            <a:schemeClr val="bg1"/>
          </a:solidFill>
        </p:spPr>
        <p:txBody>
          <a:bodyPr wrap="square" rtlCol="0">
            <a:spAutoFit/>
          </a:bodyPr>
          <a:lstStyle/>
          <a:p>
            <a:pPr algn="r"/>
            <a:fld id="{50918A59-7016-E44D-804C-2C9D399B426C}" type="slidenum">
              <a:rPr lang="en-US" sz="2600" i="1" smtClean="0"/>
              <a:t>‹#›</a:t>
            </a:fld>
            <a:endParaRPr lang="en-US" sz="2600" i="1"/>
          </a:p>
        </p:txBody>
      </p:sp>
      <p:cxnSp>
        <p:nvCxnSpPr>
          <p:cNvPr id="16" name="Straight Connector 15"/>
          <p:cNvCxnSpPr/>
          <p:nvPr/>
        </p:nvCxnSpPr>
        <p:spPr>
          <a:xfrm>
            <a:off x="6096000" y="2104376"/>
            <a:ext cx="0" cy="3915427"/>
          </a:xfrm>
          <a:prstGeom prst="line">
            <a:avLst/>
          </a:prstGeom>
          <a:ln w="3810">
            <a:solidFill>
              <a:srgbClr val="CBCBCB"/>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894546" y="1709338"/>
            <a:ext cx="402913" cy="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096000" y="2104376"/>
            <a:ext cx="0" cy="3915427"/>
          </a:xfrm>
          <a:prstGeom prst="line">
            <a:avLst/>
          </a:prstGeom>
          <a:ln w="3810">
            <a:solidFill>
              <a:srgbClr val="CBCBCB"/>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5894546" y="1709338"/>
            <a:ext cx="402913" cy="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p:cNvSpPr txBox="1"/>
          <p:nvPr userDrawn="1"/>
        </p:nvSpPr>
        <p:spPr>
          <a:xfrm>
            <a:off x="10509504" y="272144"/>
            <a:ext cx="1072896" cy="492443"/>
          </a:xfrm>
          <a:prstGeom prst="rect">
            <a:avLst/>
          </a:prstGeom>
          <a:solidFill>
            <a:schemeClr val="bg1"/>
          </a:solidFill>
        </p:spPr>
        <p:txBody>
          <a:bodyPr wrap="square" rtlCol="0">
            <a:spAutoFit/>
          </a:bodyPr>
          <a:lstStyle/>
          <a:p>
            <a:pPr algn="r"/>
            <a:fld id="{06A16543-784B-8C47-A10A-CAB2EE666A02}" type="slidenum">
              <a:rPr lang="en-US" sz="2600" i="1" smtClean="0"/>
              <a:t>‹#›</a:t>
            </a:fld>
            <a:endParaRPr lang="en-US" sz="2600" i="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mphasis">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a:ext>
            </a:extLst>
          </a:blip>
          <a:srcRect l="167" t="12104" r="-167" b="12646"/>
          <a:stretch/>
        </p:blipFill>
        <p:spPr>
          <a:xfrm>
            <a:off x="20320" y="-11468"/>
            <a:ext cx="12171679" cy="6869468"/>
          </a:xfrm>
          <a:prstGeom prst="rect">
            <a:avLst/>
          </a:prstGeom>
        </p:spPr>
      </p:pic>
      <p:sp>
        <p:nvSpPr>
          <p:cNvPr id="2" name="Title 1"/>
          <p:cNvSpPr>
            <a:spLocks noGrp="1"/>
          </p:cNvSpPr>
          <p:nvPr>
            <p:ph type="title" hasCustomPrompt="1"/>
          </p:nvPr>
        </p:nvSpPr>
        <p:spPr>
          <a:xfrm>
            <a:off x="3028015" y="1822406"/>
            <a:ext cx="6135975" cy="358664"/>
          </a:xfrm>
        </p:spPr>
        <p:txBody>
          <a:bodyPr/>
          <a:lstStyle>
            <a:lvl1pPr>
              <a:defRPr sz="1100" spc="150" baseline="0"/>
            </a:lvl1pPr>
          </a:lstStyle>
          <a:p>
            <a:r>
              <a:rPr lang="en-US"/>
              <a:t>One line title //</a:t>
            </a:r>
          </a:p>
        </p:txBody>
      </p:sp>
      <p:sp>
        <p:nvSpPr>
          <p:cNvPr id="3" name="Date Placeholder 2"/>
          <p:cNvSpPr>
            <a:spLocks noGrp="1"/>
          </p:cNvSpPr>
          <p:nvPr>
            <p:ph type="dt" sz="half" idx="10"/>
          </p:nvPr>
        </p:nvSpPr>
        <p:spPr/>
        <p:txBody>
          <a:bodyPr/>
          <a:lstStyle/>
          <a:p>
            <a:fld id="{79FA3D88-39A6-5C46-95B6-B03F5BD1B7C4}" type="datetimeFigureOut">
              <a:rPr lang="en-US" smtClean="0"/>
              <a:t>6/13/19</a:t>
            </a:fld>
            <a:endParaRPr lang="en-US"/>
          </a:p>
        </p:txBody>
      </p:sp>
      <p:sp>
        <p:nvSpPr>
          <p:cNvPr id="4" name="Slide Number Placeholder 3"/>
          <p:cNvSpPr>
            <a:spLocks noGrp="1"/>
          </p:cNvSpPr>
          <p:nvPr>
            <p:ph type="sldNum" sz="quarter" idx="11"/>
          </p:nvPr>
        </p:nvSpPr>
        <p:spPr/>
        <p:txBody>
          <a:bodyPr/>
          <a:lstStyle/>
          <a:p>
            <a:fld id="{BD49E8CF-1C98-AA41-A200-5C7CD2633C82}" type="slidenum">
              <a:rPr lang="en-US" smtClean="0"/>
              <a:t>‹#›</a:t>
            </a:fld>
            <a:endParaRPr lang="en-US"/>
          </a:p>
        </p:txBody>
      </p:sp>
      <p:sp>
        <p:nvSpPr>
          <p:cNvPr id="8" name="Content Placeholder 7"/>
          <p:cNvSpPr>
            <a:spLocks noGrp="1"/>
          </p:cNvSpPr>
          <p:nvPr>
            <p:ph sz="quarter" idx="12" hasCustomPrompt="1"/>
          </p:nvPr>
        </p:nvSpPr>
        <p:spPr>
          <a:xfrm>
            <a:off x="3172919" y="2428614"/>
            <a:ext cx="5846164" cy="2743200"/>
          </a:xfrm>
        </p:spPr>
        <p:txBody>
          <a:bodyPr>
            <a:normAutofit/>
          </a:bodyPr>
          <a:lstStyle>
            <a:lvl1pPr>
              <a:lnSpc>
                <a:spcPct val="130000"/>
              </a:lnSpc>
              <a:spcBef>
                <a:spcPts val="0"/>
              </a:spcBef>
              <a:spcAft>
                <a:spcPts val="0"/>
              </a:spcAft>
              <a:defRPr sz="2400" i="1" baseline="0">
                <a:solidFill>
                  <a:schemeClr val="accent4"/>
                </a:solidFill>
              </a:defRPr>
            </a:lvl1pPr>
          </a:lstStyle>
          <a:p>
            <a:pPr lvl="0"/>
            <a:r>
              <a:rPr lang="en-US"/>
              <a:t>Content that you want to put emphasis on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978498"/>
            <a:ext cx="3932237" cy="1489356"/>
          </a:xfrm>
        </p:spPr>
        <p:txBody>
          <a:bodyPr anchor="b"/>
          <a:lstStyle>
            <a:lvl1pPr algn="l">
              <a:defRPr sz="3200"/>
            </a:lvl1pPr>
          </a:lstStyle>
          <a:p>
            <a:r>
              <a:rPr lang="en-US"/>
              <a:t>Title goes here</a:t>
            </a:r>
          </a:p>
        </p:txBody>
      </p:sp>
      <p:sp>
        <p:nvSpPr>
          <p:cNvPr id="3" name="Content Placeholder 2"/>
          <p:cNvSpPr>
            <a:spLocks noGrp="1"/>
          </p:cNvSpPr>
          <p:nvPr>
            <p:ph idx="1"/>
          </p:nvPr>
        </p:nvSpPr>
        <p:spPr>
          <a:xfrm>
            <a:off x="5183188" y="986123"/>
            <a:ext cx="6172200" cy="4874933"/>
          </a:xfrm>
        </p:spPr>
        <p:txBody>
          <a:bodyPr>
            <a:normAutofit/>
          </a:bodyPr>
          <a:lstStyle>
            <a:lvl1pPr>
              <a:defRPr sz="1600"/>
            </a:lvl1pPr>
            <a:lvl2pPr>
              <a:defRPr sz="16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476500"/>
            <a:ext cx="3932237" cy="338486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TextBox 6"/>
          <p:cNvSpPr txBox="1"/>
          <p:nvPr userDrawn="1"/>
        </p:nvSpPr>
        <p:spPr>
          <a:xfrm>
            <a:off x="10509504" y="272144"/>
            <a:ext cx="1072896" cy="492443"/>
          </a:xfrm>
          <a:prstGeom prst="rect">
            <a:avLst/>
          </a:prstGeom>
          <a:solidFill>
            <a:schemeClr val="bg1"/>
          </a:solidFill>
        </p:spPr>
        <p:txBody>
          <a:bodyPr wrap="square" rtlCol="0">
            <a:spAutoFit/>
          </a:bodyPr>
          <a:lstStyle/>
          <a:p>
            <a:pPr algn="r"/>
            <a:fld id="{5F6CF7B7-2845-0F40-9467-50384883C05A}" type="slidenum">
              <a:rPr lang="en-US" sz="2600" i="1" smtClean="0"/>
              <a:t>‹#›</a:t>
            </a:fld>
            <a:endParaRPr lang="en-US" sz="2600" i="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l="-334" t="20849" r="334" b="3901"/>
          <a:stretch/>
        </p:blipFill>
        <p:spPr>
          <a:xfrm>
            <a:off x="0" y="0"/>
            <a:ext cx="12151360" cy="6858000"/>
          </a:xfrm>
          <a:prstGeom prst="rect">
            <a:avLst/>
          </a:prstGeom>
        </p:spPr>
      </p:pic>
      <p:sp>
        <p:nvSpPr>
          <p:cNvPr id="2" name="Title 1"/>
          <p:cNvSpPr>
            <a:spLocks noGrp="1"/>
          </p:cNvSpPr>
          <p:nvPr>
            <p:ph type="ctrTitle" hasCustomPrompt="1"/>
          </p:nvPr>
        </p:nvSpPr>
        <p:spPr>
          <a:xfrm>
            <a:off x="914401" y="1828801"/>
            <a:ext cx="10374184" cy="1655806"/>
          </a:xfrm>
        </p:spPr>
        <p:txBody>
          <a:bodyPr anchor="b" anchorCtr="0">
            <a:noAutofit/>
          </a:bodyPr>
          <a:lstStyle>
            <a:lvl1pPr>
              <a:lnSpc>
                <a:spcPct val="100000"/>
              </a:lnSpc>
              <a:defRPr sz="4000" cap="all" spc="520" baseline="0">
                <a:solidFill>
                  <a:schemeClr val="bg1"/>
                </a:solidFill>
              </a:defRPr>
            </a:lvl1pPr>
          </a:lstStyle>
          <a:p>
            <a:r>
              <a:rPr lang="en-US"/>
              <a:t>Two-Line Headline </a:t>
            </a:r>
            <a:br>
              <a:rPr lang="en-US"/>
            </a:br>
            <a:r>
              <a:rPr lang="en-US"/>
              <a:t>goes here</a:t>
            </a:r>
          </a:p>
        </p:txBody>
      </p:sp>
      <p:sp>
        <p:nvSpPr>
          <p:cNvPr id="8" name="Subtitle 2"/>
          <p:cNvSpPr>
            <a:spLocks noGrp="1"/>
          </p:cNvSpPr>
          <p:nvPr>
            <p:ph type="subTitle" idx="1"/>
          </p:nvPr>
        </p:nvSpPr>
        <p:spPr>
          <a:xfrm>
            <a:off x="914400" y="3575222"/>
            <a:ext cx="10363200" cy="1260646"/>
          </a:xfrm>
        </p:spPr>
        <p:txBody>
          <a:bodyPr anchor="t"/>
          <a:lstStyle>
            <a:lvl1pPr marL="0" indent="0" algn="ctr">
              <a:buNone/>
              <a:defRPr sz="1800" i="1">
                <a:solidFill>
                  <a:schemeClr val="bg1">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007076"/>
            <a:ext cx="3932237" cy="1463040"/>
          </a:xfrm>
        </p:spPr>
        <p:txBody>
          <a:bodyPr anchor="b"/>
          <a:lstStyle>
            <a:lvl1pPr algn="l">
              <a:defRPr sz="3200"/>
            </a:lvl1pPr>
          </a:lstStyle>
          <a:p>
            <a:r>
              <a:rPr lang="en-US"/>
              <a:t>Title goes here</a:t>
            </a:r>
          </a:p>
        </p:txBody>
      </p:sp>
      <p:sp>
        <p:nvSpPr>
          <p:cNvPr id="3" name="Picture Placeholder 2"/>
          <p:cNvSpPr>
            <a:spLocks noGrp="1"/>
          </p:cNvSpPr>
          <p:nvPr>
            <p:ph type="pic" idx="1"/>
          </p:nvPr>
        </p:nvSpPr>
        <p:spPr>
          <a:xfrm>
            <a:off x="5183188" y="987431"/>
            <a:ext cx="6172200" cy="4873625"/>
          </a:xfrm>
        </p:spPr>
        <p:txBody>
          <a:bodyPr>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478354"/>
            <a:ext cx="3932237" cy="341534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TextBox 6"/>
          <p:cNvSpPr txBox="1"/>
          <p:nvPr userDrawn="1"/>
        </p:nvSpPr>
        <p:spPr>
          <a:xfrm>
            <a:off x="10509504" y="272144"/>
            <a:ext cx="1072896" cy="492443"/>
          </a:xfrm>
          <a:prstGeom prst="rect">
            <a:avLst/>
          </a:prstGeom>
          <a:solidFill>
            <a:schemeClr val="bg1"/>
          </a:solidFill>
        </p:spPr>
        <p:txBody>
          <a:bodyPr wrap="square" rtlCol="0">
            <a:spAutoFit/>
          </a:bodyPr>
          <a:lstStyle/>
          <a:p>
            <a:pPr algn="r"/>
            <a:fld id="{0995E2A0-1E86-1149-99B2-895508528A47}" type="slidenum">
              <a:rPr lang="en-US" sz="2600" i="1" smtClean="0"/>
              <a:t>‹#›</a:t>
            </a:fld>
            <a:endParaRPr lang="en-US" sz="2600" i="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l="167" t="10770" r="-167" b="13979"/>
          <a:stretch/>
        </p:blipFill>
        <p:spPr>
          <a:xfrm>
            <a:off x="0" y="-73571"/>
            <a:ext cx="12281718" cy="6931572"/>
          </a:xfrm>
          <a:prstGeom prst="rect">
            <a:avLst/>
          </a:prstGeom>
        </p:spPr>
      </p:pic>
      <p:sp>
        <p:nvSpPr>
          <p:cNvPr id="2" name="Title 1"/>
          <p:cNvSpPr>
            <a:spLocks noGrp="1"/>
          </p:cNvSpPr>
          <p:nvPr>
            <p:ph type="ctrTitle" hasCustomPrompt="1"/>
          </p:nvPr>
        </p:nvSpPr>
        <p:spPr>
          <a:xfrm>
            <a:off x="914401" y="1828801"/>
            <a:ext cx="10374184" cy="1655806"/>
          </a:xfrm>
        </p:spPr>
        <p:txBody>
          <a:bodyPr anchor="b" anchorCtr="0">
            <a:noAutofit/>
          </a:bodyPr>
          <a:lstStyle>
            <a:lvl1pPr>
              <a:lnSpc>
                <a:spcPct val="100000"/>
              </a:lnSpc>
              <a:defRPr sz="4000" cap="all" spc="520" baseline="0">
                <a:solidFill>
                  <a:schemeClr val="tx1"/>
                </a:solidFill>
              </a:defRPr>
            </a:lvl1pPr>
          </a:lstStyle>
          <a:p>
            <a:r>
              <a:rPr lang="en-US"/>
              <a:t>Two-Line Headline </a:t>
            </a:r>
            <a:br>
              <a:rPr lang="en-US"/>
            </a:br>
            <a:r>
              <a:rPr lang="en-US"/>
              <a:t>goes here</a:t>
            </a:r>
          </a:p>
        </p:txBody>
      </p:sp>
      <p:sp>
        <p:nvSpPr>
          <p:cNvPr id="8" name="Subtitle 2"/>
          <p:cNvSpPr>
            <a:spLocks noGrp="1"/>
          </p:cNvSpPr>
          <p:nvPr>
            <p:ph type="subTitle" idx="1"/>
          </p:nvPr>
        </p:nvSpPr>
        <p:spPr>
          <a:xfrm>
            <a:off x="914400" y="3575222"/>
            <a:ext cx="10363200" cy="1260646"/>
          </a:xfrm>
        </p:spPr>
        <p:txBody>
          <a:bodyPr anchor="t"/>
          <a:lstStyle>
            <a:lvl1pPr marL="0" indent="0" algn="ctr">
              <a:buNone/>
              <a:defRPr sz="1800" i="1">
                <a:solidFill>
                  <a:schemeClr val="tx1">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in Section">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t="11107" b="12109"/>
          <a:stretch/>
        </p:blipFill>
        <p:spPr>
          <a:xfrm>
            <a:off x="-57150" y="-195943"/>
            <a:ext cx="12249150" cy="7053943"/>
          </a:xfrm>
          <a:prstGeom prst="rect">
            <a:avLst/>
          </a:prstGeom>
        </p:spPr>
      </p:pic>
      <p:sp>
        <p:nvSpPr>
          <p:cNvPr id="2" name="Title 1"/>
          <p:cNvSpPr>
            <a:spLocks noGrp="1"/>
          </p:cNvSpPr>
          <p:nvPr>
            <p:ph type="title" hasCustomPrompt="1"/>
          </p:nvPr>
        </p:nvSpPr>
        <p:spPr>
          <a:xfrm>
            <a:off x="1049314" y="1552581"/>
            <a:ext cx="6785548" cy="2704626"/>
          </a:xfrm>
        </p:spPr>
        <p:txBody>
          <a:bodyPr anchor="ctr"/>
          <a:lstStyle>
            <a:lvl1pPr algn="l">
              <a:lnSpc>
                <a:spcPct val="110000"/>
              </a:lnSpc>
              <a:defRPr baseline="0">
                <a:solidFill>
                  <a:schemeClr val="bg1"/>
                </a:solidFill>
              </a:defRPr>
            </a:lvl1pPr>
          </a:lstStyle>
          <a:p>
            <a:r>
              <a:rPr lang="en-US"/>
              <a:t>Main section Division</a:t>
            </a:r>
          </a:p>
        </p:txBody>
      </p:sp>
      <p:sp>
        <p:nvSpPr>
          <p:cNvPr id="3" name="Date Placeholder 2"/>
          <p:cNvSpPr>
            <a:spLocks noGrp="1"/>
          </p:cNvSpPr>
          <p:nvPr>
            <p:ph type="dt" sz="half" idx="10"/>
          </p:nvPr>
        </p:nvSpPr>
        <p:spPr/>
        <p:txBody>
          <a:bodyPr/>
          <a:lstStyle/>
          <a:p>
            <a:fld id="{79FA3D88-39A6-5C46-95B6-B03F5BD1B7C4}" type="datetimeFigureOut">
              <a:rPr lang="en-US" smtClean="0"/>
              <a:t>6/13/19</a:t>
            </a:fld>
            <a:endParaRPr lang="en-US"/>
          </a:p>
        </p:txBody>
      </p:sp>
      <p:sp>
        <p:nvSpPr>
          <p:cNvPr id="4" name="Slide Number Placeholder 3"/>
          <p:cNvSpPr>
            <a:spLocks noGrp="1"/>
          </p:cNvSpPr>
          <p:nvPr>
            <p:ph type="sldNum" sz="quarter" idx="11"/>
          </p:nvPr>
        </p:nvSpPr>
        <p:spPr/>
        <p:txBody>
          <a:bodyPr/>
          <a:lstStyle/>
          <a:p>
            <a:fld id="{BD49E8CF-1C98-AA41-A200-5C7CD2633C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l="-50" t="24224" b="1138"/>
          <a:stretch/>
        </p:blipFill>
        <p:spPr>
          <a:xfrm>
            <a:off x="-65314" y="0"/>
            <a:ext cx="12257314" cy="6858000"/>
          </a:xfrm>
          <a:prstGeom prst="rect">
            <a:avLst/>
          </a:prstGeom>
        </p:spPr>
      </p:pic>
      <p:sp>
        <p:nvSpPr>
          <p:cNvPr id="2" name="Title 1"/>
          <p:cNvSpPr>
            <a:spLocks noGrp="1"/>
          </p:cNvSpPr>
          <p:nvPr>
            <p:ph type="ctrTitle"/>
          </p:nvPr>
        </p:nvSpPr>
        <p:spPr>
          <a:xfrm>
            <a:off x="914400" y="1499291"/>
            <a:ext cx="10363200" cy="1738185"/>
          </a:xfrm>
        </p:spPr>
        <p:txBody>
          <a:bodyPr anchor="b" anchorCtr="0">
            <a:noAutofit/>
          </a:bodyPr>
          <a:lstStyle>
            <a:lvl1pPr>
              <a:defRPr sz="4000" cap="all" spc="13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3237471"/>
            <a:ext cx="10363200" cy="1194964"/>
          </a:xfrm>
          <a:ln>
            <a:noFill/>
          </a:ln>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i="1">
                <a:solidFill>
                  <a:schemeClr val="bg1">
                    <a:alpha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a:ext>
            </a:extLst>
          </a:blip>
          <a:srcRect t="22296" b="2454"/>
          <a:stretch/>
        </p:blipFill>
        <p:spPr>
          <a:xfrm>
            <a:off x="0" y="-22936"/>
            <a:ext cx="12192000" cy="6880936"/>
          </a:xfrm>
          <a:prstGeom prst="rect">
            <a:avLst/>
          </a:prstGeom>
        </p:spPr>
      </p:pic>
      <p:sp>
        <p:nvSpPr>
          <p:cNvPr id="6" name="Title 1"/>
          <p:cNvSpPr>
            <a:spLocks noGrp="1"/>
          </p:cNvSpPr>
          <p:nvPr>
            <p:ph type="ctrTitle"/>
          </p:nvPr>
        </p:nvSpPr>
        <p:spPr>
          <a:xfrm>
            <a:off x="914400" y="1499291"/>
            <a:ext cx="10363200" cy="1738185"/>
          </a:xfrm>
        </p:spPr>
        <p:txBody>
          <a:bodyPr anchor="b" anchorCtr="0">
            <a:noAutofit/>
          </a:bodyPr>
          <a:lstStyle>
            <a:lvl1pPr>
              <a:defRPr sz="4000" cap="all" spc="1300" baseline="0">
                <a:solidFill>
                  <a:schemeClr val="bg1"/>
                </a:solidFill>
              </a:defRPr>
            </a:lvl1pPr>
          </a:lstStyle>
          <a:p>
            <a:r>
              <a:rPr lang="en-US"/>
              <a:t>Click to edit Master title style</a:t>
            </a:r>
          </a:p>
        </p:txBody>
      </p:sp>
      <p:sp>
        <p:nvSpPr>
          <p:cNvPr id="7" name="Subtitle 2"/>
          <p:cNvSpPr>
            <a:spLocks noGrp="1"/>
          </p:cNvSpPr>
          <p:nvPr>
            <p:ph type="subTitle" idx="1"/>
          </p:nvPr>
        </p:nvSpPr>
        <p:spPr>
          <a:xfrm>
            <a:off x="914400" y="3237471"/>
            <a:ext cx="10363200" cy="1194964"/>
          </a:xfrm>
          <a:ln>
            <a:noFill/>
          </a:ln>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i="1">
                <a:solidFill>
                  <a:schemeClr val="bg1">
                    <a:alpha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a:ext>
            </a:extLst>
          </a:blip>
          <a:srcRect l="-166" t="22803" r="405" b="2376"/>
          <a:stretch/>
        </p:blipFill>
        <p:spPr>
          <a:xfrm>
            <a:off x="0" y="0"/>
            <a:ext cx="12192000" cy="6858000"/>
          </a:xfrm>
          <a:prstGeom prst="rect">
            <a:avLst/>
          </a:prstGeom>
        </p:spPr>
      </p:pic>
      <p:sp>
        <p:nvSpPr>
          <p:cNvPr id="6" name="Title 1"/>
          <p:cNvSpPr>
            <a:spLocks noGrp="1"/>
          </p:cNvSpPr>
          <p:nvPr>
            <p:ph type="ctrTitle"/>
          </p:nvPr>
        </p:nvSpPr>
        <p:spPr>
          <a:xfrm>
            <a:off x="914400" y="1499291"/>
            <a:ext cx="10363200" cy="1738185"/>
          </a:xfrm>
        </p:spPr>
        <p:txBody>
          <a:bodyPr anchor="b" anchorCtr="0">
            <a:noAutofit/>
          </a:bodyPr>
          <a:lstStyle>
            <a:lvl1pPr>
              <a:defRPr sz="4000" cap="all" spc="1300" baseline="0">
                <a:solidFill>
                  <a:schemeClr val="bg1"/>
                </a:solidFill>
              </a:defRPr>
            </a:lvl1pPr>
          </a:lstStyle>
          <a:p>
            <a:r>
              <a:rPr lang="en-US"/>
              <a:t>Click to edit Master title style</a:t>
            </a:r>
          </a:p>
        </p:txBody>
      </p:sp>
      <p:sp>
        <p:nvSpPr>
          <p:cNvPr id="7" name="Subtitle 2"/>
          <p:cNvSpPr>
            <a:spLocks noGrp="1"/>
          </p:cNvSpPr>
          <p:nvPr>
            <p:ph type="subTitle" idx="1"/>
          </p:nvPr>
        </p:nvSpPr>
        <p:spPr>
          <a:xfrm>
            <a:off x="914400" y="3237471"/>
            <a:ext cx="10363200" cy="1194964"/>
          </a:xfrm>
          <a:ln>
            <a:noFill/>
          </a:ln>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i="1">
                <a:solidFill>
                  <a:schemeClr val="bg1">
                    <a:alpha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a:ext>
            </a:extLst>
          </a:blip>
          <a:srcRect l="-334" t="24013" b="736"/>
          <a:stretch/>
        </p:blipFill>
        <p:spPr>
          <a:xfrm>
            <a:off x="0" y="0"/>
            <a:ext cx="12192000" cy="6857999"/>
          </a:xfrm>
          <a:prstGeom prst="rect">
            <a:avLst/>
          </a:prstGeom>
        </p:spPr>
      </p:pic>
      <p:sp>
        <p:nvSpPr>
          <p:cNvPr id="6" name="Title 1"/>
          <p:cNvSpPr>
            <a:spLocks noGrp="1"/>
          </p:cNvSpPr>
          <p:nvPr>
            <p:ph type="ctrTitle"/>
          </p:nvPr>
        </p:nvSpPr>
        <p:spPr>
          <a:xfrm>
            <a:off x="914400" y="1499291"/>
            <a:ext cx="10363200" cy="1738185"/>
          </a:xfrm>
        </p:spPr>
        <p:txBody>
          <a:bodyPr anchor="b" anchorCtr="0">
            <a:noAutofit/>
          </a:bodyPr>
          <a:lstStyle>
            <a:lvl1pPr>
              <a:defRPr sz="4000" cap="all" spc="1300" baseline="0">
                <a:solidFill>
                  <a:schemeClr val="bg1"/>
                </a:solidFill>
              </a:defRPr>
            </a:lvl1pPr>
          </a:lstStyle>
          <a:p>
            <a:r>
              <a:rPr lang="en-US"/>
              <a:t>Click to edit Master title style</a:t>
            </a:r>
          </a:p>
        </p:txBody>
      </p:sp>
      <p:sp>
        <p:nvSpPr>
          <p:cNvPr id="7" name="Subtitle 2"/>
          <p:cNvSpPr>
            <a:spLocks noGrp="1"/>
          </p:cNvSpPr>
          <p:nvPr>
            <p:ph type="subTitle" idx="1"/>
          </p:nvPr>
        </p:nvSpPr>
        <p:spPr>
          <a:xfrm>
            <a:off x="914400" y="3237471"/>
            <a:ext cx="10363200" cy="1194964"/>
          </a:xfrm>
          <a:ln>
            <a:noFill/>
          </a:ln>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i="1">
                <a:solidFill>
                  <a:schemeClr val="bg1">
                    <a:alpha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a:ext>
            </a:extLst>
          </a:blip>
          <a:srcRect t="22936" b="2064"/>
          <a:stretch/>
        </p:blipFill>
        <p:spPr>
          <a:xfrm>
            <a:off x="0" y="0"/>
            <a:ext cx="12192000" cy="6858000"/>
          </a:xfrm>
          <a:prstGeom prst="rect">
            <a:avLst/>
          </a:prstGeom>
        </p:spPr>
      </p:pic>
      <p:sp>
        <p:nvSpPr>
          <p:cNvPr id="6" name="Title 1"/>
          <p:cNvSpPr>
            <a:spLocks noGrp="1"/>
          </p:cNvSpPr>
          <p:nvPr>
            <p:ph type="ctrTitle"/>
          </p:nvPr>
        </p:nvSpPr>
        <p:spPr>
          <a:xfrm>
            <a:off x="914400" y="1499291"/>
            <a:ext cx="10363200" cy="1738185"/>
          </a:xfrm>
        </p:spPr>
        <p:txBody>
          <a:bodyPr anchor="b" anchorCtr="0">
            <a:noAutofit/>
          </a:bodyPr>
          <a:lstStyle>
            <a:lvl1pPr>
              <a:defRPr sz="4000" cap="all" spc="1300" baseline="0">
                <a:solidFill>
                  <a:schemeClr val="bg1"/>
                </a:solidFill>
              </a:defRPr>
            </a:lvl1pPr>
          </a:lstStyle>
          <a:p>
            <a:r>
              <a:rPr lang="en-US"/>
              <a:t>Click to edit Master title style</a:t>
            </a:r>
          </a:p>
        </p:txBody>
      </p:sp>
      <p:sp>
        <p:nvSpPr>
          <p:cNvPr id="7" name="Subtitle 2"/>
          <p:cNvSpPr>
            <a:spLocks noGrp="1"/>
          </p:cNvSpPr>
          <p:nvPr>
            <p:ph type="subTitle" idx="1"/>
          </p:nvPr>
        </p:nvSpPr>
        <p:spPr>
          <a:xfrm>
            <a:off x="914400" y="3237471"/>
            <a:ext cx="10363200" cy="1194964"/>
          </a:xfrm>
          <a:ln>
            <a:noFill/>
          </a:ln>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800" i="1">
                <a:solidFill>
                  <a:schemeClr val="bg1">
                    <a:alpha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9595" y="660667"/>
            <a:ext cx="10972800" cy="1348242"/>
          </a:xfrm>
          <a:prstGeom prst="rect">
            <a:avLst/>
          </a:prstGeom>
        </p:spPr>
        <p:txBody>
          <a:bodyPr vert="horz" lIns="91440" tIns="0" rIns="91440" bIns="0" rtlCol="0" anchor="b" anchorCtr="0">
            <a:noAutofit/>
          </a:bodyPr>
          <a:lstStyle/>
          <a:p>
            <a:r>
              <a:rPr lang="en-US"/>
              <a:t>Click to edit Master title style</a:t>
            </a:r>
          </a:p>
        </p:txBody>
      </p:sp>
      <p:sp>
        <p:nvSpPr>
          <p:cNvPr id="3" name="Text Placeholder 2"/>
          <p:cNvSpPr>
            <a:spLocks noGrp="1"/>
          </p:cNvSpPr>
          <p:nvPr>
            <p:ph type="body" idx="1"/>
          </p:nvPr>
        </p:nvSpPr>
        <p:spPr>
          <a:xfrm>
            <a:off x="609600" y="2008914"/>
            <a:ext cx="10972800" cy="4124181"/>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A3D88-39A6-5C46-95B6-B03F5BD1B7C4}" type="datetimeFigureOut">
              <a:rPr lang="en-US" smtClean="0"/>
              <a:t>6/13/19</a:t>
            </a:fld>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9E8CF-1C98-AA41-A200-5C7CD2633C82}" type="slidenum">
              <a:rPr lang="en-US" smtClean="0"/>
              <a:t>‹#›</a:t>
            </a:fld>
            <a:endParaRPr lang="en-US"/>
          </a:p>
        </p:txBody>
      </p:sp>
      <p:cxnSp>
        <p:nvCxnSpPr>
          <p:cNvPr id="10" name="Straight Connector 9"/>
          <p:cNvCxnSpPr/>
          <p:nvPr/>
        </p:nvCxnSpPr>
        <p:spPr>
          <a:xfrm flipV="1">
            <a:off x="706970" y="660667"/>
            <a:ext cx="10231967" cy="2908"/>
          </a:xfrm>
          <a:prstGeom prst="line">
            <a:avLst/>
          </a:prstGeom>
          <a:ln w="3810">
            <a:solidFill>
              <a:srgbClr val="CBCBCB"/>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706970" y="660667"/>
            <a:ext cx="10231967" cy="2908"/>
          </a:xfrm>
          <a:prstGeom prst="line">
            <a:avLst/>
          </a:prstGeom>
          <a:ln w="3810">
            <a:solidFill>
              <a:srgbClr val="CBCBCB"/>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706970" y="660667"/>
            <a:ext cx="10231967" cy="2908"/>
          </a:xfrm>
          <a:prstGeom prst="line">
            <a:avLst/>
          </a:prstGeom>
          <a:ln w="3810">
            <a:solidFill>
              <a:srgbClr val="CBCBCB"/>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706970" y="660667"/>
            <a:ext cx="10231967" cy="2908"/>
          </a:xfrm>
          <a:prstGeom prst="line">
            <a:avLst/>
          </a:prstGeom>
          <a:ln w="3810">
            <a:solidFill>
              <a:srgbClr val="CBCBCB"/>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xmlns="" id="{F463AE47-D70A-8E4F-BA2B-E8EFA39CDA98}"/>
              </a:ext>
            </a:extLst>
          </p:cNvPr>
          <p:cNvPicPr>
            <a:picLocks noChangeAspect="1"/>
          </p:cNvPicPr>
          <p:nvPr userDrawn="1"/>
        </p:nvPicPr>
        <p:blipFill>
          <a:blip r:embed="rId22"/>
          <a:stretch>
            <a:fillRect/>
          </a:stretch>
        </p:blipFill>
        <p:spPr>
          <a:xfrm>
            <a:off x="774697" y="394297"/>
            <a:ext cx="1508760" cy="124114"/>
          </a:xfrm>
          <a:prstGeom prst="rect">
            <a:avLst/>
          </a:prstGeom>
        </p:spPr>
      </p:pic>
    </p:spTree>
    <p:extLst>
      <p:ext uri="{BB962C8B-B14F-4D97-AF65-F5344CB8AC3E}">
        <p14:creationId xmlns:p14="http://schemas.microsoft.com/office/powerpoint/2010/main" val="2047719672"/>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 id="2147483945" r:id="rId20"/>
  </p:sldLayoutIdLst>
  <p:txStyles>
    <p:titleStyle>
      <a:lvl1pPr algn="ctr" defTabSz="457200" rtl="0" eaLnBrk="1" latinLnBrk="0" hangingPunct="1">
        <a:lnSpc>
          <a:spcPct val="90000"/>
        </a:lnSpc>
        <a:spcBef>
          <a:spcPct val="0"/>
        </a:spcBef>
        <a:buNone/>
        <a:defRPr sz="3500" b="1" kern="1200" cap="all" spc="320" baseline="0">
          <a:solidFill>
            <a:schemeClr val="tx1"/>
          </a:solidFill>
          <a:latin typeface="+mj-lt"/>
          <a:ea typeface="+mj-ea"/>
          <a:cs typeface="+mj-cs"/>
        </a:defRPr>
      </a:lvl1pPr>
    </p:titleStyle>
    <p:bodyStyle>
      <a:lvl1pPr marL="0" indent="0" algn="l" defTabSz="457200" rtl="0" eaLnBrk="1" latinLnBrk="0" hangingPunct="1">
        <a:spcBef>
          <a:spcPct val="20000"/>
        </a:spcBef>
        <a:spcAft>
          <a:spcPts val="1200"/>
        </a:spcAft>
        <a:buFont typeface="Arial"/>
        <a:buNone/>
        <a:defRPr lang="en-US" sz="1600" b="0" kern="1200" dirty="0">
          <a:solidFill>
            <a:schemeClr val="accent4">
              <a:lumMod val="75000"/>
            </a:schemeClr>
          </a:solidFill>
          <a:latin typeface="+mn-lt"/>
          <a:ea typeface="+mn-ea"/>
          <a:cs typeface="+mn-cs"/>
        </a:defRPr>
      </a:lvl1pPr>
      <a:lvl2pPr marL="742950" indent="-285750" algn="l" defTabSz="457200" rtl="0" eaLnBrk="1" latinLnBrk="0" hangingPunct="1">
        <a:spcBef>
          <a:spcPct val="20000"/>
        </a:spcBef>
        <a:spcAft>
          <a:spcPts val="1200"/>
        </a:spcAft>
        <a:buClr>
          <a:schemeClr val="accent4">
            <a:lumMod val="60000"/>
            <a:lumOff val="40000"/>
          </a:schemeClr>
        </a:buClr>
        <a:buFont typeface="Arial" charset="0"/>
        <a:buChar char="•"/>
        <a:defRPr lang="en-US" sz="1600" b="0" kern="1200" dirty="0" smtClean="0">
          <a:solidFill>
            <a:schemeClr val="accent4">
              <a:lumMod val="75000"/>
            </a:schemeClr>
          </a:solidFill>
          <a:latin typeface="+mn-lt"/>
          <a:ea typeface="+mn-ea"/>
          <a:cs typeface="+mn-cs"/>
        </a:defRPr>
      </a:lvl2pPr>
      <a:lvl3pPr marL="1143000" indent="-228600" algn="l" defTabSz="457200" rtl="0" eaLnBrk="1" latinLnBrk="0" hangingPunct="1">
        <a:spcBef>
          <a:spcPct val="20000"/>
        </a:spcBef>
        <a:spcAft>
          <a:spcPts val="1200"/>
        </a:spcAft>
        <a:buClr>
          <a:schemeClr val="accent4">
            <a:lumMod val="60000"/>
            <a:lumOff val="40000"/>
          </a:schemeClr>
        </a:buClr>
        <a:buFont typeface="Arial"/>
        <a:buChar char="•"/>
        <a:defRPr lang="en-US" sz="1600" b="0" kern="1200" dirty="0" smtClean="0">
          <a:solidFill>
            <a:schemeClr val="accent4">
              <a:lumMod val="75000"/>
            </a:schemeClr>
          </a:solidFill>
          <a:latin typeface="+mn-lt"/>
          <a:ea typeface="+mn-ea"/>
          <a:cs typeface="+mn-cs"/>
        </a:defRPr>
      </a:lvl3pPr>
      <a:lvl4pPr marL="1600200" indent="-228600" algn="l" defTabSz="457200" rtl="0" eaLnBrk="1" latinLnBrk="0" hangingPunct="1">
        <a:spcBef>
          <a:spcPct val="20000"/>
        </a:spcBef>
        <a:spcAft>
          <a:spcPts val="1200"/>
        </a:spcAft>
        <a:buClr>
          <a:schemeClr val="accent4">
            <a:lumMod val="60000"/>
            <a:lumOff val="40000"/>
          </a:schemeClr>
        </a:buClr>
        <a:buFont typeface="Arial" charset="0"/>
        <a:buChar char="•"/>
        <a:defRPr lang="en-US" sz="1600" b="0" kern="1200" dirty="0" smtClean="0">
          <a:solidFill>
            <a:schemeClr val="accent4">
              <a:lumMod val="75000"/>
            </a:schemeClr>
          </a:solidFill>
          <a:latin typeface="+mn-lt"/>
          <a:ea typeface="+mn-ea"/>
          <a:cs typeface="+mn-cs"/>
        </a:defRPr>
      </a:lvl4pPr>
      <a:lvl5pPr marL="2057400" indent="-228600" algn="l" defTabSz="457200" rtl="0" eaLnBrk="1" latinLnBrk="0" hangingPunct="1">
        <a:spcBef>
          <a:spcPct val="20000"/>
        </a:spcBef>
        <a:spcAft>
          <a:spcPts val="1200"/>
        </a:spcAft>
        <a:buClr>
          <a:schemeClr val="accent4">
            <a:lumMod val="60000"/>
            <a:lumOff val="40000"/>
          </a:schemeClr>
        </a:buClr>
        <a:buFont typeface="Arial" charset="0"/>
        <a:buChar char="•"/>
        <a:defRPr lang="en-US" sz="1600" b="0" kern="1200" dirty="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8" Type="http://schemas.openxmlformats.org/officeDocument/2006/relationships/image" Target="../media/image19.emf"/><Relationship Id="rId9" Type="http://schemas.openxmlformats.org/officeDocument/2006/relationships/image" Target="../media/image20.emf"/><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emf"/><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pn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607E2-213B-844E-9842-2A9FA47398D9}"/>
              </a:ext>
            </a:extLst>
          </p:cNvPr>
          <p:cNvSpPr>
            <a:spLocks noGrp="1"/>
          </p:cNvSpPr>
          <p:nvPr>
            <p:ph type="ctrTitle"/>
          </p:nvPr>
        </p:nvSpPr>
        <p:spPr/>
        <p:txBody>
          <a:bodyPr/>
          <a:lstStyle/>
          <a:p>
            <a:r>
              <a:rPr lang="en-US" i="1" dirty="0"/>
              <a:t>CLIENT</a:t>
            </a:r>
            <a:r>
              <a:rPr lang="en-US" dirty="0"/>
              <a:t> Business Agility</a:t>
            </a:r>
          </a:p>
        </p:txBody>
      </p:sp>
      <p:sp>
        <p:nvSpPr>
          <p:cNvPr id="4" name="Subtitle 3">
            <a:extLst>
              <a:ext uri="{FF2B5EF4-FFF2-40B4-BE49-F238E27FC236}">
                <a16:creationId xmlns:a16="http://schemas.microsoft.com/office/drawing/2014/main" xmlns="" id="{31C33A5E-3DD2-5346-8495-107A6D3CC726}"/>
              </a:ext>
            </a:extLst>
          </p:cNvPr>
          <p:cNvSpPr>
            <a:spLocks noGrp="1"/>
          </p:cNvSpPr>
          <p:nvPr>
            <p:ph type="subTitle" idx="1"/>
          </p:nvPr>
        </p:nvSpPr>
        <p:spPr/>
        <p:txBody>
          <a:bodyPr/>
          <a:lstStyle/>
          <a:p>
            <a:r>
              <a:rPr lang="en-US"/>
              <a:t>Benefits, Approach, and Implementation</a:t>
            </a:r>
          </a:p>
        </p:txBody>
      </p:sp>
    </p:spTree>
    <p:extLst>
      <p:ext uri="{BB962C8B-B14F-4D97-AF65-F5344CB8AC3E}">
        <p14:creationId xmlns:p14="http://schemas.microsoft.com/office/powerpoint/2010/main" val="84796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04A6FCD-3D39-C14A-810D-09FF0280E960}"/>
              </a:ext>
            </a:extLst>
          </p:cNvPr>
          <p:cNvSpPr>
            <a:spLocks noGrp="1"/>
          </p:cNvSpPr>
          <p:nvPr>
            <p:ph type="title"/>
          </p:nvPr>
        </p:nvSpPr>
        <p:spPr/>
        <p:txBody>
          <a:bodyPr/>
          <a:lstStyle/>
          <a:p>
            <a:r>
              <a:rPr lang="en-US" dirty="0"/>
              <a:t>Benefits of the Agile Enterprise</a:t>
            </a:r>
          </a:p>
        </p:txBody>
      </p:sp>
      <p:sp>
        <p:nvSpPr>
          <p:cNvPr id="134" name="Text Placeholder 133">
            <a:extLst>
              <a:ext uri="{FF2B5EF4-FFF2-40B4-BE49-F238E27FC236}">
                <a16:creationId xmlns:a16="http://schemas.microsoft.com/office/drawing/2014/main" xmlns="" id="{EBB4C14C-C4C6-054A-9B90-A91B488F1BFD}"/>
              </a:ext>
            </a:extLst>
          </p:cNvPr>
          <p:cNvSpPr>
            <a:spLocks noGrp="1"/>
          </p:cNvSpPr>
          <p:nvPr>
            <p:ph type="body" sz="quarter" idx="10"/>
          </p:nvPr>
        </p:nvSpPr>
        <p:spPr/>
        <p:txBody>
          <a:bodyPr/>
          <a:lstStyle/>
          <a:p>
            <a:r>
              <a:rPr lang="en-US"/>
              <a:t>Supports Growth, Operator Relations, &amp; Employee Engagement Leading To High Performance</a:t>
            </a:r>
          </a:p>
        </p:txBody>
      </p:sp>
      <p:sp>
        <p:nvSpPr>
          <p:cNvPr id="8" name="Rectangle 7">
            <a:extLst>
              <a:ext uri="{FF2B5EF4-FFF2-40B4-BE49-F238E27FC236}">
                <a16:creationId xmlns:a16="http://schemas.microsoft.com/office/drawing/2014/main" xmlns="" id="{3AA9EEA4-8DC0-D441-BC65-9CB50EAF3630}"/>
              </a:ext>
            </a:extLst>
          </p:cNvPr>
          <p:cNvSpPr/>
          <p:nvPr/>
        </p:nvSpPr>
        <p:spPr>
          <a:xfrm>
            <a:off x="0" y="6216286"/>
            <a:ext cx="12192000" cy="64509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Bold"/>
              <a:ea typeface="+mn-ea"/>
              <a:cs typeface="+mn-cs"/>
            </a:endParaRPr>
          </a:p>
        </p:txBody>
      </p:sp>
      <p:cxnSp>
        <p:nvCxnSpPr>
          <p:cNvPr id="9" name="Straight Connector 8">
            <a:extLst>
              <a:ext uri="{FF2B5EF4-FFF2-40B4-BE49-F238E27FC236}">
                <a16:creationId xmlns:a16="http://schemas.microsoft.com/office/drawing/2014/main" xmlns="" id="{4DDF297E-BD4D-FC4C-8BDD-49D8E8A09339}"/>
              </a:ext>
            </a:extLst>
          </p:cNvPr>
          <p:cNvCxnSpPr>
            <a:cxnSpLocks/>
          </p:cNvCxnSpPr>
          <p:nvPr/>
        </p:nvCxnSpPr>
        <p:spPr>
          <a:xfrm>
            <a:off x="4281543" y="6292068"/>
            <a:ext cx="0" cy="515835"/>
          </a:xfrm>
          <a:prstGeom prst="line">
            <a:avLst/>
          </a:prstGeom>
          <a:ln w="127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xmlns="" id="{68FA22CC-7A82-3549-BBEF-FF44A48AD816}"/>
              </a:ext>
            </a:extLst>
          </p:cNvPr>
          <p:cNvSpPr txBox="1"/>
          <p:nvPr/>
        </p:nvSpPr>
        <p:spPr>
          <a:xfrm>
            <a:off x="4370445" y="6335034"/>
            <a:ext cx="6525066" cy="415498"/>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2000"/>
              </a:spcAft>
              <a:buClrTx/>
              <a:buSzTx/>
              <a:buFontTx/>
              <a:buNone/>
              <a:tabLst/>
              <a:defRPr/>
            </a:pPr>
            <a:r>
              <a:rPr kumimoji="0" lang="en-US" sz="1050" b="0" i="1" u="none" strike="noStrike" kern="1200" cap="none" spc="30" normalizeH="0" baseline="0" noProof="0">
                <a:ln>
                  <a:noFill/>
                </a:ln>
                <a:solidFill>
                  <a:srgbClr val="FFFFFF"/>
                </a:solidFill>
                <a:effectLst/>
                <a:uLnTx/>
                <a:uFillTx/>
                <a:latin typeface="Calibri"/>
                <a:ea typeface="+mn-ea"/>
                <a:cs typeface="+mn-cs"/>
              </a:rPr>
              <a:t>The agile enterprise will make faster decisions and deliver with more precision and speed. The system will support our operators and leverage our talent to position the company for continued growth.</a:t>
            </a:r>
          </a:p>
        </p:txBody>
      </p:sp>
      <p:sp>
        <p:nvSpPr>
          <p:cNvPr id="11" name="TextBox 10">
            <a:extLst>
              <a:ext uri="{FF2B5EF4-FFF2-40B4-BE49-F238E27FC236}">
                <a16:creationId xmlns:a16="http://schemas.microsoft.com/office/drawing/2014/main" xmlns="" id="{1CB712D7-9BB6-A747-9075-85C0E1969A5C}"/>
              </a:ext>
            </a:extLst>
          </p:cNvPr>
          <p:cNvSpPr txBox="1"/>
          <p:nvPr/>
        </p:nvSpPr>
        <p:spPr>
          <a:xfrm>
            <a:off x="1965039" y="6400331"/>
            <a:ext cx="222760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230" normalizeH="0" baseline="0" noProof="0">
                <a:ln>
                  <a:noFill/>
                </a:ln>
                <a:solidFill>
                  <a:srgbClr val="FFFFFF"/>
                </a:solidFill>
                <a:effectLst/>
                <a:uLnTx/>
                <a:uFillTx/>
                <a:latin typeface="Calibri Bold"/>
                <a:ea typeface="+mn-ea"/>
                <a:cs typeface="+mn-cs"/>
              </a:rPr>
              <a:t>THE BIG OPPORTUNITY</a:t>
            </a:r>
          </a:p>
        </p:txBody>
      </p:sp>
      <p:pic>
        <p:nvPicPr>
          <p:cNvPr id="128" name="Picture 127">
            <a:extLst>
              <a:ext uri="{FF2B5EF4-FFF2-40B4-BE49-F238E27FC236}">
                <a16:creationId xmlns:a16="http://schemas.microsoft.com/office/drawing/2014/main" xmlns="" id="{0B9F1CAE-1048-FD49-B994-04DCC8CA8A72}"/>
              </a:ext>
            </a:extLst>
          </p:cNvPr>
          <p:cNvPicPr>
            <a:picLocks noChangeAspect="1"/>
          </p:cNvPicPr>
          <p:nvPr/>
        </p:nvPicPr>
        <p:blipFill>
          <a:blip r:embed="rId3"/>
          <a:stretch>
            <a:fillRect/>
          </a:stretch>
        </p:blipFill>
        <p:spPr>
          <a:xfrm>
            <a:off x="1548391" y="6350916"/>
            <a:ext cx="327748" cy="363180"/>
          </a:xfrm>
          <a:prstGeom prst="rect">
            <a:avLst/>
          </a:prstGeom>
        </p:spPr>
      </p:pic>
      <p:grpSp>
        <p:nvGrpSpPr>
          <p:cNvPr id="26" name="Group 25">
            <a:extLst>
              <a:ext uri="{FF2B5EF4-FFF2-40B4-BE49-F238E27FC236}">
                <a16:creationId xmlns:a16="http://schemas.microsoft.com/office/drawing/2014/main" xmlns="" id="{E0278F7D-BD04-5847-BBDA-CA55AFB86C13}"/>
              </a:ext>
            </a:extLst>
          </p:cNvPr>
          <p:cNvGrpSpPr/>
          <p:nvPr/>
        </p:nvGrpSpPr>
        <p:grpSpPr>
          <a:xfrm>
            <a:off x="791405" y="2541976"/>
            <a:ext cx="10609190" cy="3115048"/>
            <a:chOff x="609600" y="2544688"/>
            <a:chExt cx="10609190" cy="3115048"/>
          </a:xfrm>
        </p:grpSpPr>
        <p:grpSp>
          <p:nvGrpSpPr>
            <p:cNvPr id="103" name="Group 102">
              <a:extLst>
                <a:ext uri="{FF2B5EF4-FFF2-40B4-BE49-F238E27FC236}">
                  <a16:creationId xmlns:a16="http://schemas.microsoft.com/office/drawing/2014/main" xmlns="" id="{B0DE8415-D2AD-544D-8E2E-2AD8BB84051A}"/>
                </a:ext>
              </a:extLst>
            </p:cNvPr>
            <p:cNvGrpSpPr/>
            <p:nvPr/>
          </p:nvGrpSpPr>
          <p:grpSpPr>
            <a:xfrm>
              <a:off x="4424434" y="2544688"/>
              <a:ext cx="3161530" cy="1272374"/>
              <a:chOff x="4082233" y="2343847"/>
              <a:chExt cx="3161530" cy="1272374"/>
            </a:xfrm>
          </p:grpSpPr>
          <p:sp>
            <p:nvSpPr>
              <p:cNvPr id="5" name="Rectangle 4">
                <a:extLst>
                  <a:ext uri="{FF2B5EF4-FFF2-40B4-BE49-F238E27FC236}">
                    <a16:creationId xmlns:a16="http://schemas.microsoft.com/office/drawing/2014/main" xmlns="" id="{95505512-855D-4344-BB79-66B037B4ACAA}"/>
                  </a:ext>
                </a:extLst>
              </p:cNvPr>
              <p:cNvSpPr/>
              <p:nvPr/>
            </p:nvSpPr>
            <p:spPr>
              <a:xfrm>
                <a:off x="4363661" y="2683209"/>
                <a:ext cx="2811020" cy="600164"/>
              </a:xfrm>
              <a:prstGeom prst="rect">
                <a:avLst/>
              </a:prstGeom>
            </p:spPr>
            <p:txBody>
              <a:bodyPr wrap="square">
                <a:spAutoFit/>
              </a:bodyPr>
              <a:lstStyle/>
              <a:p>
                <a:pPr marL="0" marR="0" lvl="0" indent="0" algn="l" defTabSz="457165" rtl="0" eaLnBrk="1" fontAlgn="auto" latinLnBrk="0" hangingPunct="1">
                  <a:lnSpc>
                    <a:spcPct val="100000"/>
                  </a:lnSpc>
                  <a:spcBef>
                    <a:spcPts val="600"/>
                  </a:spcBef>
                  <a:spcAft>
                    <a:spcPts val="600"/>
                  </a:spcAft>
                  <a:buClrTx/>
                  <a:buSzTx/>
                  <a:buFontTx/>
                  <a:buNone/>
                  <a:tabLst/>
                  <a:defRPr/>
                </a:pPr>
                <a:r>
                  <a:rPr kumimoji="0" lang="en-US" sz="1050" b="1" i="0" u="none" strike="noStrike" kern="1200" cap="none" spc="100" normalizeH="0" baseline="0" noProof="0">
                    <a:ln>
                      <a:noFill/>
                    </a:ln>
                    <a:solidFill>
                      <a:srgbClr val="4ABD92"/>
                    </a:solidFill>
                    <a:effectLst/>
                    <a:uLnTx/>
                    <a:uFillTx/>
                    <a:latin typeface="Calibri Bold"/>
                    <a:ea typeface="+mn-ea"/>
                    <a:cs typeface="+mn-cs"/>
                  </a:rPr>
                  <a:t>DELIVER HIGHER-IMPACT RESULTS </a:t>
                </a:r>
                <a:r>
                  <a:rPr kumimoji="0" lang="en-US" sz="1100" b="0" i="0" u="none" strike="noStrike" kern="1200" cap="none" spc="100" normalizeH="0" baseline="0" noProof="0">
                    <a:ln>
                      <a:noFill/>
                    </a:ln>
                    <a:solidFill>
                      <a:srgbClr val="FFFFFF">
                        <a:lumMod val="50000"/>
                      </a:srgbClr>
                    </a:solidFill>
                    <a:effectLst/>
                    <a:uLnTx/>
                    <a:uFillTx/>
                    <a:latin typeface="Calibri Bold"/>
                    <a:ea typeface="+mn-ea"/>
                    <a:cs typeface="+mn-cs"/>
                  </a:rPr>
                  <a:t>leveraging </a:t>
                </a:r>
                <a:r>
                  <a:rPr kumimoji="0" lang="en-US" sz="1100" b="0" i="0" u="none" strike="noStrike" kern="1200" cap="none" spc="0" normalizeH="0" baseline="0" noProof="0">
                    <a:ln>
                      <a:noFill/>
                    </a:ln>
                    <a:solidFill>
                      <a:srgbClr val="FFFFFF">
                        <a:lumMod val="50000"/>
                      </a:srgbClr>
                    </a:solidFill>
                    <a:effectLst/>
                    <a:uLnTx/>
                    <a:uFillTx/>
                    <a:latin typeface="Calibri"/>
                    <a:ea typeface="+mn-ea"/>
                    <a:cs typeface="+mn-cs"/>
                  </a:rPr>
                  <a:t>increased visibility of work </a:t>
                </a:r>
                <a:r>
                  <a:rPr kumimoji="0" lang="en-US" sz="1100" b="0" i="0" u="none" strike="noStrike" kern="1200" cap="none" spc="0" normalizeH="0" baseline="0" noProof="0">
                    <a:ln>
                      <a:noFill/>
                    </a:ln>
                    <a:solidFill>
                      <a:srgbClr val="5B6770"/>
                    </a:solidFill>
                    <a:effectLst/>
                    <a:uLnTx/>
                    <a:uFillTx/>
                    <a:latin typeface="Apercu"/>
                    <a:ea typeface="+mn-ea"/>
                    <a:cs typeface="+mn-cs"/>
                  </a:rPr>
                  <a:t>being released in smaller testable increments.</a:t>
                </a:r>
                <a:endParaRPr kumimoji="0" lang="en-US" sz="1100" b="1" i="0" u="none" strike="noStrike" kern="1200" cap="none" spc="0" normalizeH="0" baseline="0" noProof="0">
                  <a:ln>
                    <a:noFill/>
                  </a:ln>
                  <a:solidFill>
                    <a:srgbClr val="FFFFFF">
                      <a:lumMod val="50000"/>
                    </a:srgbClr>
                  </a:solidFill>
                  <a:effectLst/>
                  <a:uLnTx/>
                  <a:uFillTx/>
                  <a:latin typeface="Calibri"/>
                  <a:ea typeface="+mn-ea"/>
                  <a:cs typeface="+mn-cs"/>
                </a:endParaRPr>
              </a:p>
            </p:txBody>
          </p:sp>
          <p:cxnSp>
            <p:nvCxnSpPr>
              <p:cNvPr id="18" name="Straight Connector 17">
                <a:extLst>
                  <a:ext uri="{FF2B5EF4-FFF2-40B4-BE49-F238E27FC236}">
                    <a16:creationId xmlns:a16="http://schemas.microsoft.com/office/drawing/2014/main" xmlns="" id="{6F2BB0E9-6C0C-C848-BB8A-59B7FFC4ECE0}"/>
                  </a:ext>
                </a:extLst>
              </p:cNvPr>
              <p:cNvCxnSpPr>
                <a:cxnSpLocks/>
              </p:cNvCxnSpPr>
              <p:nvPr/>
            </p:nvCxnSpPr>
            <p:spPr>
              <a:xfrm>
                <a:off x="4082233" y="2343847"/>
                <a:ext cx="0" cy="386827"/>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xmlns="" id="{22C5DEA3-BD40-3C42-8133-590BEA15820B}"/>
                  </a:ext>
                </a:extLst>
              </p:cNvPr>
              <p:cNvCxnSpPr>
                <a:cxnSpLocks/>
              </p:cNvCxnSpPr>
              <p:nvPr/>
            </p:nvCxnSpPr>
            <p:spPr>
              <a:xfrm>
                <a:off x="4082233" y="3275556"/>
                <a:ext cx="0" cy="339773"/>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xmlns="" id="{AA9A53D7-9BD5-3845-9B70-C7105280494D}"/>
                  </a:ext>
                </a:extLst>
              </p:cNvPr>
              <p:cNvCxnSpPr>
                <a:cxnSpLocks/>
              </p:cNvCxnSpPr>
              <p:nvPr/>
            </p:nvCxnSpPr>
            <p:spPr>
              <a:xfrm flipH="1">
                <a:off x="4082233" y="2343847"/>
                <a:ext cx="3161530" cy="0"/>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xmlns="" id="{59778397-CCBE-2243-B3D1-75CB89E4B3FE}"/>
                  </a:ext>
                </a:extLst>
              </p:cNvPr>
              <p:cNvCxnSpPr>
                <a:cxnSpLocks/>
              </p:cNvCxnSpPr>
              <p:nvPr/>
            </p:nvCxnSpPr>
            <p:spPr>
              <a:xfrm flipH="1">
                <a:off x="4082233" y="3616221"/>
                <a:ext cx="3161530" cy="0"/>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grpSp>
        <p:grpSp>
          <p:nvGrpSpPr>
            <p:cNvPr id="108" name="Group 107">
              <a:extLst>
                <a:ext uri="{FF2B5EF4-FFF2-40B4-BE49-F238E27FC236}">
                  <a16:creationId xmlns:a16="http://schemas.microsoft.com/office/drawing/2014/main" xmlns="" id="{9AF6003C-9EF0-A84E-BF8B-23966443ABB4}"/>
                </a:ext>
              </a:extLst>
            </p:cNvPr>
            <p:cNvGrpSpPr/>
            <p:nvPr/>
          </p:nvGrpSpPr>
          <p:grpSpPr>
            <a:xfrm>
              <a:off x="4377622" y="4371144"/>
              <a:ext cx="3315149" cy="1272374"/>
              <a:chOff x="7962450" y="2336451"/>
              <a:chExt cx="3315149" cy="1272374"/>
            </a:xfrm>
          </p:grpSpPr>
          <p:sp>
            <p:nvSpPr>
              <p:cNvPr id="66" name="Rectangle 65">
                <a:extLst>
                  <a:ext uri="{FF2B5EF4-FFF2-40B4-BE49-F238E27FC236}">
                    <a16:creationId xmlns:a16="http://schemas.microsoft.com/office/drawing/2014/main" xmlns="" id="{4A079476-D2D4-3D4F-AE73-B0914D51F6B7}"/>
                  </a:ext>
                </a:extLst>
              </p:cNvPr>
              <p:cNvSpPr/>
              <p:nvPr/>
            </p:nvSpPr>
            <p:spPr>
              <a:xfrm>
                <a:off x="8243877" y="2509553"/>
                <a:ext cx="3033722" cy="931024"/>
              </a:xfrm>
              <a:prstGeom prst="rect">
                <a:avLst/>
              </a:prstGeom>
            </p:spPr>
            <p:txBody>
              <a:bodyPr wrap="square">
                <a:spAutoFit/>
              </a:bodyPr>
              <a:lstStyle/>
              <a:p>
                <a:pPr marL="0" marR="0" lvl="0" indent="0" algn="l" defTabSz="457165" rtl="0" eaLnBrk="1" fontAlgn="auto" latinLnBrk="0" hangingPunct="1">
                  <a:lnSpc>
                    <a:spcPct val="100000"/>
                  </a:lnSpc>
                  <a:spcBef>
                    <a:spcPts val="600"/>
                  </a:spcBef>
                  <a:spcAft>
                    <a:spcPts val="600"/>
                  </a:spcAft>
                  <a:buClrTx/>
                  <a:buSzTx/>
                  <a:buFontTx/>
                  <a:buNone/>
                  <a:tabLst/>
                  <a:defRPr/>
                </a:pPr>
                <a:r>
                  <a:rPr kumimoji="0" lang="en-US" sz="1050" b="1" i="0" u="none" strike="noStrike" kern="1200" cap="none" spc="100" normalizeH="0" baseline="0" noProof="0">
                    <a:ln>
                      <a:noFill/>
                    </a:ln>
                    <a:solidFill>
                      <a:srgbClr val="4ABD92"/>
                    </a:solidFill>
                    <a:effectLst/>
                    <a:uLnTx/>
                    <a:uFillTx/>
                    <a:latin typeface="Calibri Bold"/>
                    <a:ea typeface="+mn-ea"/>
                    <a:cs typeface="+mn-cs"/>
                  </a:rPr>
                  <a:t>OPTIMIZE THE BALANCE OF BENEFITS, INVESTMENTS AND RISKS </a:t>
                </a:r>
                <a:r>
                  <a:rPr kumimoji="0" lang="en-US" sz="1100" b="0" i="0" u="none" strike="noStrike" kern="1200" cap="none" spc="0" normalizeH="0" baseline="0" noProof="0">
                    <a:ln>
                      <a:noFill/>
                    </a:ln>
                    <a:solidFill>
                      <a:srgbClr val="FFFFFF">
                        <a:lumMod val="50000"/>
                      </a:srgbClr>
                    </a:solidFill>
                    <a:effectLst/>
                    <a:uLnTx/>
                    <a:uFillTx/>
                    <a:latin typeface="Calibri"/>
                    <a:ea typeface="+mn-ea"/>
                    <a:cs typeface="+mn-cs"/>
                  </a:rPr>
                  <a:t>through</a:t>
                </a:r>
                <a:r>
                  <a:rPr kumimoji="0" lang="en-US" sz="1100" b="1" i="1" u="none" strike="noStrike" kern="1200" cap="none" spc="0" normalizeH="0" baseline="0" noProof="0">
                    <a:ln>
                      <a:noFill/>
                    </a:ln>
                    <a:solidFill>
                      <a:srgbClr val="FFFFFF">
                        <a:lumMod val="50000"/>
                      </a:srgbClr>
                    </a:solidFill>
                    <a:effectLst/>
                    <a:uLnTx/>
                    <a:uFillTx/>
                    <a:latin typeface="Calibri"/>
                    <a:ea typeface="+mn-ea"/>
                    <a:cs typeface="+mn-cs"/>
                  </a:rPr>
                  <a:t> </a:t>
                </a:r>
                <a:r>
                  <a:rPr kumimoji="0" lang="en-US" sz="1100" b="0" i="0" u="none" strike="noStrike" kern="1200" cap="none" spc="0" normalizeH="0" baseline="0" noProof="0">
                    <a:ln>
                      <a:noFill/>
                    </a:ln>
                    <a:solidFill>
                      <a:srgbClr val="FFFFFF">
                        <a:lumMod val="50000"/>
                      </a:srgbClr>
                    </a:solidFill>
                    <a:effectLst/>
                    <a:uLnTx/>
                    <a:uFillTx/>
                    <a:latin typeface="Calibri"/>
                    <a:ea typeface="+mn-ea"/>
                    <a:cs typeface="+mn-cs"/>
                  </a:rPr>
                  <a:t>decision making frameworks</a:t>
                </a:r>
                <a:r>
                  <a:rPr kumimoji="0" lang="en-US" sz="1050" b="0" i="0" u="none" strike="noStrike" kern="1200" cap="none" spc="100" normalizeH="0" baseline="0" noProof="0">
                    <a:ln>
                      <a:noFill/>
                    </a:ln>
                    <a:solidFill>
                      <a:srgbClr val="4ABD92"/>
                    </a:solidFill>
                    <a:effectLst/>
                    <a:uLnTx/>
                    <a:uFillTx/>
                    <a:latin typeface="Calibri"/>
                    <a:ea typeface="+mn-ea"/>
                    <a:cs typeface="+mn-cs"/>
                  </a:rPr>
                  <a:t> </a:t>
                </a:r>
                <a:r>
                  <a:rPr kumimoji="0" lang="en-US" sz="1100" b="0" i="0" u="none" strike="noStrike" kern="1200" cap="none" spc="0" normalizeH="0" baseline="0" noProof="0">
                    <a:ln>
                      <a:noFill/>
                    </a:ln>
                    <a:solidFill>
                      <a:srgbClr val="FFFFFF">
                        <a:lumMod val="50000"/>
                      </a:srgbClr>
                    </a:solidFill>
                    <a:effectLst/>
                    <a:uLnTx/>
                    <a:uFillTx/>
                    <a:latin typeface="Calibri"/>
                    <a:ea typeface="+mn-ea"/>
                    <a:cs typeface="+mn-cs"/>
                  </a:rPr>
                  <a:t>that</a:t>
                </a:r>
                <a:r>
                  <a:rPr kumimoji="0" lang="en-US" sz="1050" b="0" i="0" u="none" strike="noStrike" kern="1200" cap="none" spc="100" normalizeH="0" baseline="0" noProof="0">
                    <a:ln>
                      <a:noFill/>
                    </a:ln>
                    <a:solidFill>
                      <a:srgbClr val="4ABD92"/>
                    </a:solidFill>
                    <a:effectLst/>
                    <a:uLnTx/>
                    <a:uFillTx/>
                    <a:latin typeface="Calibri"/>
                    <a:ea typeface="+mn-ea"/>
                    <a:cs typeface="+mn-cs"/>
                  </a:rPr>
                  <a:t> </a:t>
                </a:r>
                <a:r>
                  <a:rPr kumimoji="0" lang="en-US" sz="1100" b="0" i="0" u="none" strike="noStrike" kern="1200" cap="none" spc="0" normalizeH="0" baseline="0" noProof="0">
                    <a:ln>
                      <a:noFill/>
                    </a:ln>
                    <a:solidFill>
                      <a:srgbClr val="FFFFFF">
                        <a:lumMod val="50000"/>
                      </a:srgbClr>
                    </a:solidFill>
                    <a:effectLst/>
                    <a:uLnTx/>
                    <a:uFillTx/>
                    <a:latin typeface="Calibri"/>
                    <a:ea typeface="+mn-ea"/>
                    <a:cs typeface="+mn-cs"/>
                  </a:rPr>
                  <a:t>accelerate discovery, prioritization, and execution of opportunities to improve the business.</a:t>
                </a:r>
                <a:endParaRPr kumimoji="0" lang="en-US" sz="1100" b="1" i="1" u="none" strike="noStrike" kern="1200" cap="none" spc="0" normalizeH="0" baseline="0" noProof="0">
                  <a:ln>
                    <a:noFill/>
                  </a:ln>
                  <a:solidFill>
                    <a:srgbClr val="FFFFFF">
                      <a:lumMod val="50000"/>
                    </a:srgbClr>
                  </a:solidFill>
                  <a:effectLst/>
                  <a:uLnTx/>
                  <a:uFillTx/>
                  <a:latin typeface="Calibri"/>
                  <a:ea typeface="+mn-ea"/>
                  <a:cs typeface="+mn-cs"/>
                </a:endParaRPr>
              </a:p>
            </p:txBody>
          </p:sp>
          <p:cxnSp>
            <p:nvCxnSpPr>
              <p:cNvPr id="69" name="Straight Connector 68">
                <a:extLst>
                  <a:ext uri="{FF2B5EF4-FFF2-40B4-BE49-F238E27FC236}">
                    <a16:creationId xmlns:a16="http://schemas.microsoft.com/office/drawing/2014/main" xmlns="" id="{D7A72835-5994-054E-9371-7F5FA6387503}"/>
                  </a:ext>
                </a:extLst>
              </p:cNvPr>
              <p:cNvCxnSpPr>
                <a:cxnSpLocks/>
              </p:cNvCxnSpPr>
              <p:nvPr/>
            </p:nvCxnSpPr>
            <p:spPr>
              <a:xfrm>
                <a:off x="7962450" y="2336451"/>
                <a:ext cx="0" cy="386827"/>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xmlns="" id="{A983D10C-D814-944B-BA31-29602143536F}"/>
                  </a:ext>
                </a:extLst>
              </p:cNvPr>
              <p:cNvCxnSpPr>
                <a:cxnSpLocks/>
              </p:cNvCxnSpPr>
              <p:nvPr/>
            </p:nvCxnSpPr>
            <p:spPr>
              <a:xfrm>
                <a:off x="7962450" y="3268160"/>
                <a:ext cx="0" cy="339773"/>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xmlns="" id="{6E65D3FE-E60F-F640-897A-179C13E932B6}"/>
                  </a:ext>
                </a:extLst>
              </p:cNvPr>
              <p:cNvCxnSpPr>
                <a:cxnSpLocks/>
              </p:cNvCxnSpPr>
              <p:nvPr/>
            </p:nvCxnSpPr>
            <p:spPr>
              <a:xfrm flipH="1" flipV="1">
                <a:off x="7962451" y="2336451"/>
                <a:ext cx="3165581" cy="7396"/>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xmlns="" id="{6468E880-1026-6649-B0FD-A21ACF4E9DAF}"/>
                  </a:ext>
                </a:extLst>
              </p:cNvPr>
              <p:cNvCxnSpPr>
                <a:cxnSpLocks/>
              </p:cNvCxnSpPr>
              <p:nvPr/>
            </p:nvCxnSpPr>
            <p:spPr>
              <a:xfrm flipH="1">
                <a:off x="7962451" y="3607933"/>
                <a:ext cx="3165581" cy="892"/>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grpSp>
        <p:grpSp>
          <p:nvGrpSpPr>
            <p:cNvPr id="105" name="Group 104">
              <a:extLst>
                <a:ext uri="{FF2B5EF4-FFF2-40B4-BE49-F238E27FC236}">
                  <a16:creationId xmlns:a16="http://schemas.microsoft.com/office/drawing/2014/main" xmlns="" id="{60D3B9A4-8C90-F14A-AF04-BB1DC036B738}"/>
                </a:ext>
              </a:extLst>
            </p:cNvPr>
            <p:cNvGrpSpPr/>
            <p:nvPr/>
          </p:nvGrpSpPr>
          <p:grpSpPr>
            <a:xfrm>
              <a:off x="8047907" y="4371144"/>
              <a:ext cx="3161530" cy="1277044"/>
              <a:chOff x="7966502" y="4070048"/>
              <a:chExt cx="3161530" cy="1277044"/>
            </a:xfrm>
          </p:grpSpPr>
          <p:sp>
            <p:nvSpPr>
              <p:cNvPr id="73" name="Rectangle 72">
                <a:extLst>
                  <a:ext uri="{FF2B5EF4-FFF2-40B4-BE49-F238E27FC236}">
                    <a16:creationId xmlns:a16="http://schemas.microsoft.com/office/drawing/2014/main" xmlns="" id="{F5CF2D77-9AFF-554F-A0EA-DAFB4CB3FD43}"/>
                  </a:ext>
                </a:extLst>
              </p:cNvPr>
              <p:cNvSpPr/>
              <p:nvPr/>
            </p:nvSpPr>
            <p:spPr>
              <a:xfrm>
                <a:off x="8249556" y="4300135"/>
                <a:ext cx="2811020" cy="769441"/>
              </a:xfrm>
              <a:prstGeom prst="rect">
                <a:avLst/>
              </a:prstGeom>
            </p:spPr>
            <p:txBody>
              <a:bodyPr wrap="square">
                <a:spAutoFit/>
              </a:bodyPr>
              <a:lstStyle/>
              <a:p>
                <a:pPr marL="0" marR="0" lvl="0" indent="0" algn="l" defTabSz="457165" rtl="0" eaLnBrk="1" fontAlgn="auto" latinLnBrk="0" hangingPunct="1">
                  <a:lnSpc>
                    <a:spcPct val="100000"/>
                  </a:lnSpc>
                  <a:spcBef>
                    <a:spcPts val="600"/>
                  </a:spcBef>
                  <a:spcAft>
                    <a:spcPts val="600"/>
                  </a:spcAft>
                  <a:buClrTx/>
                  <a:buSzTx/>
                  <a:buFontTx/>
                  <a:buNone/>
                  <a:tabLst/>
                  <a:defRPr/>
                </a:pPr>
                <a:r>
                  <a:rPr kumimoji="0" lang="en-US" sz="1050" b="1" i="0" u="none" strike="noStrike" kern="1200" cap="none" spc="100" normalizeH="0" baseline="0" noProof="0">
                    <a:ln>
                      <a:noFill/>
                    </a:ln>
                    <a:solidFill>
                      <a:srgbClr val="4ABD92"/>
                    </a:solidFill>
                    <a:effectLst/>
                    <a:uLnTx/>
                    <a:uFillTx/>
                    <a:latin typeface="Calibri Bold"/>
                    <a:ea typeface="+mn-ea"/>
                    <a:cs typeface="+mn-cs"/>
                  </a:rPr>
                  <a:t>BRING</a:t>
                </a:r>
                <a:r>
                  <a:rPr kumimoji="0" lang="en-US" sz="1100" b="1" i="1" u="none" strike="noStrike" kern="1200" cap="none" spc="0" normalizeH="0" baseline="0" noProof="0">
                    <a:ln>
                      <a:noFill/>
                    </a:ln>
                    <a:solidFill>
                      <a:srgbClr val="5B6770"/>
                    </a:solidFill>
                    <a:effectLst/>
                    <a:uLnTx/>
                    <a:uFillTx/>
                    <a:latin typeface="Apercu"/>
                    <a:ea typeface="+mn-ea"/>
                    <a:cs typeface="+mn-cs"/>
                  </a:rPr>
                  <a:t> </a:t>
                </a:r>
                <a:r>
                  <a:rPr kumimoji="0" lang="en-US" sz="1050" b="1" i="0" u="none" strike="noStrike" kern="1200" cap="none" spc="100" normalizeH="0" baseline="0" noProof="0">
                    <a:ln>
                      <a:noFill/>
                    </a:ln>
                    <a:solidFill>
                      <a:srgbClr val="4ABD92"/>
                    </a:solidFill>
                    <a:effectLst/>
                    <a:uLnTx/>
                    <a:uFillTx/>
                    <a:latin typeface="Calibri Bold"/>
                    <a:ea typeface="+mn-ea"/>
                    <a:cs typeface="+mn-cs"/>
                  </a:rPr>
                  <a:t>FOCUS</a:t>
                </a:r>
                <a:r>
                  <a:rPr kumimoji="0" lang="en-US" sz="1100" b="1" i="1" u="none" strike="noStrike" kern="1200" cap="none" spc="0" normalizeH="0" baseline="0" noProof="0">
                    <a:ln>
                      <a:noFill/>
                    </a:ln>
                    <a:solidFill>
                      <a:srgbClr val="5B6770"/>
                    </a:solidFill>
                    <a:effectLst/>
                    <a:uLnTx/>
                    <a:uFillTx/>
                    <a:latin typeface="Apercu"/>
                    <a:ea typeface="+mn-ea"/>
                    <a:cs typeface="+mn-cs"/>
                  </a:rPr>
                  <a:t> </a:t>
                </a:r>
                <a:r>
                  <a:rPr kumimoji="0" lang="en-US" sz="1050" b="1" i="0" u="none" strike="noStrike" kern="1200" cap="none" spc="100" normalizeH="0" baseline="0" noProof="0">
                    <a:ln>
                      <a:noFill/>
                    </a:ln>
                    <a:solidFill>
                      <a:srgbClr val="4ABD92"/>
                    </a:solidFill>
                    <a:effectLst/>
                    <a:uLnTx/>
                    <a:uFillTx/>
                    <a:latin typeface="Calibri Bold"/>
                    <a:ea typeface="+mn-ea"/>
                    <a:cs typeface="+mn-cs"/>
                  </a:rPr>
                  <a:t>TO</a:t>
                </a:r>
                <a:r>
                  <a:rPr kumimoji="0" lang="en-US" sz="1100" b="1" i="1" u="none" strike="noStrike" kern="1200" cap="none" spc="0" normalizeH="0" baseline="0" noProof="0">
                    <a:ln>
                      <a:noFill/>
                    </a:ln>
                    <a:solidFill>
                      <a:srgbClr val="5B6770"/>
                    </a:solidFill>
                    <a:effectLst/>
                    <a:uLnTx/>
                    <a:uFillTx/>
                    <a:latin typeface="Apercu"/>
                    <a:ea typeface="+mn-ea"/>
                    <a:cs typeface="+mn-cs"/>
                  </a:rPr>
                  <a:t> </a:t>
                </a:r>
                <a:r>
                  <a:rPr kumimoji="0" lang="en-US" sz="1050" b="1" i="0" u="none" strike="noStrike" kern="1200" cap="none" spc="100" normalizeH="0" baseline="0" noProof="0">
                    <a:ln>
                      <a:noFill/>
                    </a:ln>
                    <a:solidFill>
                      <a:srgbClr val="4ABD92"/>
                    </a:solidFill>
                    <a:effectLst/>
                    <a:uLnTx/>
                    <a:uFillTx/>
                    <a:latin typeface="Calibri Bold"/>
                    <a:ea typeface="+mn-ea"/>
                    <a:cs typeface="+mn-cs"/>
                  </a:rPr>
                  <a:t>BUSINESS</a:t>
                </a:r>
                <a:r>
                  <a:rPr kumimoji="0" lang="en-US" sz="1100" b="1" i="1" u="none" strike="noStrike" kern="1200" cap="none" spc="0" normalizeH="0" baseline="0" noProof="0">
                    <a:ln>
                      <a:noFill/>
                    </a:ln>
                    <a:solidFill>
                      <a:srgbClr val="5B6770"/>
                    </a:solidFill>
                    <a:effectLst/>
                    <a:uLnTx/>
                    <a:uFillTx/>
                    <a:latin typeface="Apercu"/>
                    <a:ea typeface="+mn-ea"/>
                    <a:cs typeface="+mn-cs"/>
                  </a:rPr>
                  <a:t> </a:t>
                </a:r>
                <a:r>
                  <a:rPr kumimoji="0" lang="en-US" sz="1050" b="1" i="0" u="none" strike="noStrike" kern="1200" cap="none" spc="100" normalizeH="0" baseline="0" noProof="0">
                    <a:ln>
                      <a:noFill/>
                    </a:ln>
                    <a:solidFill>
                      <a:srgbClr val="4ABD92"/>
                    </a:solidFill>
                    <a:effectLst/>
                    <a:uLnTx/>
                    <a:uFillTx/>
                    <a:latin typeface="Calibri Bold"/>
                    <a:ea typeface="+mn-ea"/>
                    <a:cs typeface="+mn-cs"/>
                  </a:rPr>
                  <a:t>OUTCOMES</a:t>
                </a:r>
                <a:r>
                  <a:rPr kumimoji="0" lang="en-US" sz="1100" b="0" i="0" u="none" strike="noStrike" kern="1200" cap="none" spc="0" normalizeH="0" baseline="0" noProof="0">
                    <a:ln>
                      <a:noFill/>
                    </a:ln>
                    <a:solidFill>
                      <a:srgbClr val="FFFFFF">
                        <a:lumMod val="50000"/>
                      </a:srgbClr>
                    </a:solidFill>
                    <a:effectLst/>
                    <a:uLnTx/>
                    <a:uFillTx/>
                    <a:latin typeface="Calibri"/>
                    <a:ea typeface="+mn-ea"/>
                    <a:cs typeface="+mn-cs"/>
                  </a:rPr>
                  <a:t> and spotlight opportunities for </a:t>
                </a:r>
                <a:r>
                  <a:rPr kumimoji="0" lang="en-US" sz="1050" b="1" i="0" u="none" strike="noStrike" kern="1200" cap="none" spc="100" normalizeH="0" baseline="0" noProof="0">
                    <a:ln>
                      <a:noFill/>
                    </a:ln>
                    <a:solidFill>
                      <a:srgbClr val="4ABD92"/>
                    </a:solidFill>
                    <a:effectLst/>
                    <a:uLnTx/>
                    <a:uFillTx/>
                    <a:latin typeface="Calibri Bold"/>
                    <a:ea typeface="+mn-ea"/>
                    <a:cs typeface="+mn-cs"/>
                  </a:rPr>
                  <a:t>CONTINUAL</a:t>
                </a:r>
                <a:r>
                  <a:rPr kumimoji="0" lang="en-US" sz="1100" b="1" i="1" u="none" strike="noStrike" kern="1200" cap="none" spc="0" normalizeH="0" baseline="0" noProof="0">
                    <a:ln>
                      <a:noFill/>
                    </a:ln>
                    <a:solidFill>
                      <a:srgbClr val="5B6770"/>
                    </a:solidFill>
                    <a:effectLst/>
                    <a:uLnTx/>
                    <a:uFillTx/>
                    <a:latin typeface="Apercu"/>
                    <a:ea typeface="+mn-ea"/>
                    <a:cs typeface="+mn-cs"/>
                  </a:rPr>
                  <a:t> </a:t>
                </a:r>
                <a:r>
                  <a:rPr kumimoji="0" lang="en-US" sz="1050" b="1" i="0" u="none" strike="noStrike" kern="1200" cap="none" spc="100" normalizeH="0" baseline="0" noProof="0">
                    <a:ln>
                      <a:noFill/>
                    </a:ln>
                    <a:solidFill>
                      <a:srgbClr val="4ABD92"/>
                    </a:solidFill>
                    <a:effectLst/>
                    <a:uLnTx/>
                    <a:uFillTx/>
                    <a:latin typeface="Calibri Bold"/>
                    <a:ea typeface="+mn-ea"/>
                    <a:cs typeface="+mn-cs"/>
                  </a:rPr>
                  <a:t>IMPROVEMENT</a:t>
                </a:r>
                <a:r>
                  <a:rPr kumimoji="0" lang="en-US" sz="1100" b="0" i="0" u="none" strike="noStrike" kern="1200" cap="none" spc="0" normalizeH="0" baseline="0" noProof="0">
                    <a:ln>
                      <a:noFill/>
                    </a:ln>
                    <a:solidFill>
                      <a:srgbClr val="5B6770"/>
                    </a:solidFill>
                    <a:effectLst/>
                    <a:uLnTx/>
                    <a:uFillTx/>
                    <a:latin typeface="Apercu"/>
                    <a:ea typeface="+mn-ea"/>
                    <a:cs typeface="+mn-cs"/>
                  </a:rPr>
                  <a:t> by </a:t>
                </a:r>
                <a:r>
                  <a:rPr kumimoji="0" lang="en-US" sz="1100" b="0" i="0" u="none" strike="noStrike" kern="1200" cap="none" spc="0" normalizeH="0" baseline="0" noProof="0">
                    <a:ln>
                      <a:noFill/>
                    </a:ln>
                    <a:solidFill>
                      <a:srgbClr val="FFFFFF">
                        <a:lumMod val="50000"/>
                      </a:srgbClr>
                    </a:solidFill>
                    <a:effectLst/>
                    <a:uLnTx/>
                    <a:uFillTx/>
                    <a:latin typeface="Apercu"/>
                    <a:ea typeface="+mn-ea"/>
                    <a:cs typeface="+mn-cs"/>
                  </a:rPr>
                  <a:t>a</a:t>
                </a:r>
                <a:r>
                  <a:rPr kumimoji="0" lang="en-US" sz="1100" b="0" i="0" u="none" strike="noStrike" kern="1200" cap="none" spc="0" normalizeH="0" baseline="0" noProof="0">
                    <a:ln>
                      <a:noFill/>
                    </a:ln>
                    <a:solidFill>
                      <a:srgbClr val="FFFFFF">
                        <a:lumMod val="50000"/>
                      </a:srgbClr>
                    </a:solidFill>
                    <a:effectLst/>
                    <a:uLnTx/>
                    <a:uFillTx/>
                    <a:latin typeface="Calibri"/>
                    <a:ea typeface="+mn-ea"/>
                    <a:cs typeface="+mn-cs"/>
                  </a:rPr>
                  <a:t>pplying design-thinking to the way of working across the enterprise.</a:t>
                </a:r>
                <a:endParaRPr kumimoji="0" lang="en-US" sz="1100" b="1" i="1" u="none" strike="noStrike" kern="1200" cap="none" spc="0" normalizeH="0" baseline="0" noProof="0">
                  <a:ln>
                    <a:noFill/>
                  </a:ln>
                  <a:solidFill>
                    <a:srgbClr val="5B6770"/>
                  </a:solidFill>
                  <a:effectLst/>
                  <a:uLnTx/>
                  <a:uFillTx/>
                  <a:latin typeface="Apercu"/>
                  <a:ea typeface="+mn-ea"/>
                  <a:cs typeface="+mn-cs"/>
                </a:endParaRPr>
              </a:p>
            </p:txBody>
          </p:sp>
          <p:cxnSp>
            <p:nvCxnSpPr>
              <p:cNvPr id="76" name="Straight Connector 75">
                <a:extLst>
                  <a:ext uri="{FF2B5EF4-FFF2-40B4-BE49-F238E27FC236}">
                    <a16:creationId xmlns:a16="http://schemas.microsoft.com/office/drawing/2014/main" xmlns="" id="{EE531CDB-D093-D64D-A0E8-4F8E9028BD14}"/>
                  </a:ext>
                </a:extLst>
              </p:cNvPr>
              <p:cNvCxnSpPr>
                <a:cxnSpLocks/>
              </p:cNvCxnSpPr>
              <p:nvPr/>
            </p:nvCxnSpPr>
            <p:spPr>
              <a:xfrm>
                <a:off x="7966502" y="4070048"/>
                <a:ext cx="0" cy="320325"/>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xmlns="" id="{0B3248B7-06EB-0A41-AD80-E0E849934BBE}"/>
                  </a:ext>
                </a:extLst>
              </p:cNvPr>
              <p:cNvCxnSpPr>
                <a:cxnSpLocks/>
              </p:cNvCxnSpPr>
              <p:nvPr/>
            </p:nvCxnSpPr>
            <p:spPr>
              <a:xfrm>
                <a:off x="7966502" y="5027671"/>
                <a:ext cx="0" cy="319421"/>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xmlns="" id="{526D92FF-11E3-2D46-ACAB-AE846F6C1909}"/>
                  </a:ext>
                </a:extLst>
              </p:cNvPr>
              <p:cNvCxnSpPr>
                <a:cxnSpLocks/>
              </p:cNvCxnSpPr>
              <p:nvPr/>
            </p:nvCxnSpPr>
            <p:spPr>
              <a:xfrm flipH="1">
                <a:off x="7966502" y="4070048"/>
                <a:ext cx="3161530" cy="0"/>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xmlns="" id="{3B2CD7E8-57CF-6946-A44B-800DA72992AA}"/>
                  </a:ext>
                </a:extLst>
              </p:cNvPr>
              <p:cNvCxnSpPr>
                <a:cxnSpLocks/>
              </p:cNvCxnSpPr>
              <p:nvPr/>
            </p:nvCxnSpPr>
            <p:spPr>
              <a:xfrm flipH="1">
                <a:off x="7966502" y="5347092"/>
                <a:ext cx="3161530" cy="0"/>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grpSp>
        <p:grpSp>
          <p:nvGrpSpPr>
            <p:cNvPr id="104" name="Group 103">
              <a:extLst>
                <a:ext uri="{FF2B5EF4-FFF2-40B4-BE49-F238E27FC236}">
                  <a16:creationId xmlns:a16="http://schemas.microsoft.com/office/drawing/2014/main" xmlns="" id="{ACB4BF38-573B-6643-BA7B-230B9051A5B1}"/>
                </a:ext>
              </a:extLst>
            </p:cNvPr>
            <p:cNvGrpSpPr/>
            <p:nvPr/>
          </p:nvGrpSpPr>
          <p:grpSpPr>
            <a:xfrm>
              <a:off x="8057260" y="2544688"/>
              <a:ext cx="3161530" cy="1285230"/>
              <a:chOff x="4086045" y="4070048"/>
              <a:chExt cx="3161530" cy="1285230"/>
            </a:xfrm>
          </p:grpSpPr>
          <p:sp>
            <p:nvSpPr>
              <p:cNvPr id="59" name="Rectangle 58">
                <a:extLst>
                  <a:ext uri="{FF2B5EF4-FFF2-40B4-BE49-F238E27FC236}">
                    <a16:creationId xmlns:a16="http://schemas.microsoft.com/office/drawing/2014/main" xmlns="" id="{E4EB211F-17F5-2A4B-928E-D04E39B2D62B}"/>
                  </a:ext>
                </a:extLst>
              </p:cNvPr>
              <p:cNvSpPr/>
              <p:nvPr/>
            </p:nvSpPr>
            <p:spPr>
              <a:xfrm>
                <a:off x="4368189" y="4264581"/>
                <a:ext cx="2811020" cy="923330"/>
              </a:xfrm>
              <a:prstGeom prst="rect">
                <a:avLst/>
              </a:prstGeom>
            </p:spPr>
            <p:txBody>
              <a:bodyPr wrap="square">
                <a:spAutoFit/>
              </a:bodyPr>
              <a:lstStyle/>
              <a:p>
                <a:pPr marL="0" marR="0" lvl="0" indent="0" algn="l" defTabSz="457165" rtl="0" eaLnBrk="1" fontAlgn="auto" latinLnBrk="0" hangingPunct="1">
                  <a:lnSpc>
                    <a:spcPct val="100000"/>
                  </a:lnSpc>
                  <a:spcBef>
                    <a:spcPts val="600"/>
                  </a:spcBef>
                  <a:spcAft>
                    <a:spcPts val="600"/>
                  </a:spcAft>
                  <a:buClrTx/>
                  <a:buSzTx/>
                  <a:buFontTx/>
                  <a:buNone/>
                  <a:tabLst/>
                  <a:defRPr/>
                </a:pPr>
                <a:r>
                  <a:rPr kumimoji="0" lang="en-US" sz="1050" b="1" i="0" u="none" strike="noStrike" kern="1200" cap="none" spc="100" normalizeH="0" baseline="0" noProof="0">
                    <a:ln>
                      <a:noFill/>
                    </a:ln>
                    <a:solidFill>
                      <a:srgbClr val="4ABD92"/>
                    </a:solidFill>
                    <a:effectLst/>
                    <a:uLnTx/>
                    <a:uFillTx/>
                    <a:latin typeface="Calibri Bold"/>
                    <a:ea typeface="+mn-ea"/>
                    <a:cs typeface="+mn-cs"/>
                  </a:rPr>
                  <a:t>LEVERAGE THE COLLECTIVE SKILLS, EXPERIENCE AND TALENT ACROSS THE ENTERPRISE </a:t>
                </a:r>
                <a:r>
                  <a:rPr kumimoji="0" lang="en-US" sz="1100" b="0" i="0" u="none" strike="noStrike" kern="1200" cap="none" spc="0" normalizeH="0" baseline="0" noProof="0">
                    <a:ln>
                      <a:noFill/>
                    </a:ln>
                    <a:solidFill>
                      <a:srgbClr val="FFFFFF">
                        <a:lumMod val="50000"/>
                      </a:srgbClr>
                    </a:solidFill>
                    <a:effectLst/>
                    <a:uLnTx/>
                    <a:uFillTx/>
                    <a:latin typeface="Calibri"/>
                    <a:ea typeface="+mn-ea"/>
                    <a:cs typeface="+mn-cs"/>
                  </a:rPr>
                  <a:t>through</a:t>
                </a:r>
                <a:r>
                  <a:rPr kumimoji="0" lang="en-US" sz="1100" b="1" i="0" u="none" strike="noStrike" kern="1200" cap="none" spc="100" normalizeH="0" baseline="0" noProof="0">
                    <a:ln>
                      <a:noFill/>
                    </a:ln>
                    <a:solidFill>
                      <a:srgbClr val="FFFFFF">
                        <a:lumMod val="50000"/>
                      </a:srgbClr>
                    </a:solidFill>
                    <a:effectLst/>
                    <a:uLnTx/>
                    <a:uFillTx/>
                    <a:latin typeface="Calibri Bold"/>
                    <a:ea typeface="+mn-ea"/>
                    <a:cs typeface="+mn-cs"/>
                  </a:rPr>
                  <a:t> </a:t>
                </a:r>
                <a:r>
                  <a:rPr kumimoji="0" lang="en-US" sz="1100" b="0" i="0" u="none" strike="noStrike" kern="1200" cap="none" spc="0" normalizeH="0" baseline="0" noProof="0">
                    <a:ln>
                      <a:noFill/>
                    </a:ln>
                    <a:solidFill>
                      <a:srgbClr val="FFFFFF">
                        <a:lumMod val="50000"/>
                      </a:srgbClr>
                    </a:solidFill>
                    <a:effectLst/>
                    <a:uLnTx/>
                    <a:uFillTx/>
                    <a:latin typeface="Calibri"/>
                    <a:ea typeface="+mn-ea"/>
                    <a:cs typeface="+mn-cs"/>
                  </a:rPr>
                  <a:t>more effective collaboration enabled by focused teams, visibility, and role clarity.</a:t>
                </a:r>
                <a:endParaRPr kumimoji="0" lang="en-US" sz="1100" b="1" i="1" u="none" strike="noStrike" kern="1200" cap="none" spc="0" normalizeH="0" baseline="0" noProof="0">
                  <a:ln>
                    <a:noFill/>
                  </a:ln>
                  <a:solidFill>
                    <a:srgbClr val="5B6770"/>
                  </a:solidFill>
                  <a:effectLst/>
                  <a:uLnTx/>
                  <a:uFillTx/>
                  <a:latin typeface="Apercu"/>
                  <a:ea typeface="+mn-ea"/>
                  <a:cs typeface="+mn-cs"/>
                </a:endParaRPr>
              </a:p>
            </p:txBody>
          </p:sp>
          <p:cxnSp>
            <p:nvCxnSpPr>
              <p:cNvPr id="93" name="Straight Connector 92">
                <a:extLst>
                  <a:ext uri="{FF2B5EF4-FFF2-40B4-BE49-F238E27FC236}">
                    <a16:creationId xmlns:a16="http://schemas.microsoft.com/office/drawing/2014/main" xmlns="" id="{87E6A9D9-9F75-1D4B-86E2-8D429F8659D8}"/>
                  </a:ext>
                </a:extLst>
              </p:cNvPr>
              <p:cNvCxnSpPr>
                <a:cxnSpLocks/>
              </p:cNvCxnSpPr>
              <p:nvPr/>
            </p:nvCxnSpPr>
            <p:spPr>
              <a:xfrm>
                <a:off x="4086045" y="4070048"/>
                <a:ext cx="0" cy="320325"/>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xmlns="" id="{FCD26451-E748-964A-8C87-DF4FEC2E613F}"/>
                  </a:ext>
                </a:extLst>
              </p:cNvPr>
              <p:cNvCxnSpPr>
                <a:cxnSpLocks/>
              </p:cNvCxnSpPr>
              <p:nvPr/>
            </p:nvCxnSpPr>
            <p:spPr>
              <a:xfrm>
                <a:off x="4086045" y="5035857"/>
                <a:ext cx="0" cy="319421"/>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xmlns="" id="{CCD975F0-5201-7542-B9A0-3EFE6C24C2A3}"/>
                  </a:ext>
                </a:extLst>
              </p:cNvPr>
              <p:cNvCxnSpPr>
                <a:cxnSpLocks/>
              </p:cNvCxnSpPr>
              <p:nvPr/>
            </p:nvCxnSpPr>
            <p:spPr>
              <a:xfrm flipH="1">
                <a:off x="4086045" y="4070048"/>
                <a:ext cx="3161530" cy="0"/>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xmlns="" id="{0685547C-4169-2C4A-BD21-E71C1416EE22}"/>
                  </a:ext>
                </a:extLst>
              </p:cNvPr>
              <p:cNvCxnSpPr>
                <a:cxnSpLocks/>
              </p:cNvCxnSpPr>
              <p:nvPr/>
            </p:nvCxnSpPr>
            <p:spPr>
              <a:xfrm flipH="1">
                <a:off x="4086045" y="5355278"/>
                <a:ext cx="3161530" cy="0"/>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xmlns="" id="{6D6E900E-A4AC-7642-8752-34CC48326EC1}"/>
                </a:ext>
              </a:extLst>
            </p:cNvPr>
            <p:cNvGrpSpPr/>
            <p:nvPr/>
          </p:nvGrpSpPr>
          <p:grpSpPr>
            <a:xfrm>
              <a:off x="785453" y="2544688"/>
              <a:ext cx="3161530" cy="1272374"/>
              <a:chOff x="4082233" y="2343847"/>
              <a:chExt cx="3161530" cy="1272374"/>
            </a:xfrm>
          </p:grpSpPr>
          <p:sp>
            <p:nvSpPr>
              <p:cNvPr id="63" name="Rectangle 62">
                <a:extLst>
                  <a:ext uri="{FF2B5EF4-FFF2-40B4-BE49-F238E27FC236}">
                    <a16:creationId xmlns:a16="http://schemas.microsoft.com/office/drawing/2014/main" xmlns="" id="{12EB9EA5-E6E3-9947-9326-63677648DB97}"/>
                  </a:ext>
                </a:extLst>
              </p:cNvPr>
              <p:cNvSpPr/>
              <p:nvPr/>
            </p:nvSpPr>
            <p:spPr>
              <a:xfrm>
                <a:off x="4369100" y="2527634"/>
                <a:ext cx="2811020" cy="938719"/>
              </a:xfrm>
              <a:prstGeom prst="rect">
                <a:avLst/>
              </a:prstGeom>
            </p:spPr>
            <p:txBody>
              <a:bodyPr wrap="square">
                <a:spAutoFit/>
              </a:bodyPr>
              <a:lstStyle/>
              <a:p>
                <a:pPr marL="0" marR="0" lvl="0" indent="0" algn="l" defTabSz="868131" rtl="0" eaLnBrk="1" fontAlgn="auto" latinLnBrk="0" hangingPunct="1">
                  <a:lnSpc>
                    <a:spcPct val="100000"/>
                  </a:lnSpc>
                  <a:spcBef>
                    <a:spcPts val="1800"/>
                  </a:spcBef>
                  <a:spcAft>
                    <a:spcPts val="0"/>
                  </a:spcAft>
                  <a:buClrTx/>
                  <a:buSzPct val="100000"/>
                  <a:buFontTx/>
                  <a:buNone/>
                  <a:tabLst/>
                  <a:defRPr/>
                </a:pPr>
                <a:r>
                  <a:rPr kumimoji="0" lang="en-US" sz="1050" b="1" i="0" u="none" strike="noStrike" kern="1200" cap="none" spc="100" normalizeH="0" baseline="0" noProof="0">
                    <a:ln>
                      <a:noFill/>
                    </a:ln>
                    <a:solidFill>
                      <a:srgbClr val="4ABD92"/>
                    </a:solidFill>
                    <a:effectLst/>
                    <a:uLnTx/>
                    <a:uFillTx/>
                    <a:latin typeface="Calibri Bold"/>
                    <a:ea typeface="+mn-ea"/>
                    <a:cs typeface="+mn-cs"/>
                  </a:rPr>
                  <a:t>FORM INDEPENDENT TEAMS WITH A BIAS FOR ACTION</a:t>
                </a:r>
                <a:r>
                  <a:rPr kumimoji="0" lang="en-US" sz="1100" b="0" i="0" u="none" strike="noStrike" kern="1200" cap="none" spc="0" normalizeH="0" baseline="0" noProof="0">
                    <a:ln>
                      <a:noFill/>
                    </a:ln>
                    <a:solidFill>
                      <a:srgbClr val="5B6770"/>
                    </a:solidFill>
                    <a:effectLst/>
                    <a:uLnTx/>
                    <a:uFillTx/>
                    <a:latin typeface="Apercu"/>
                    <a:ea typeface="+mn-ea"/>
                    <a:cs typeface="+mn-cs"/>
                  </a:rPr>
                  <a:t>  through fully allocating resources to small cross-functional teams led by an empowered team leader focused on the most important work.</a:t>
                </a:r>
                <a:endParaRPr kumimoji="0" lang="en-US" sz="1100" b="1" i="1" u="none" strike="noStrike" kern="1200" cap="none" spc="0" normalizeH="0" baseline="0" noProof="0">
                  <a:ln>
                    <a:noFill/>
                  </a:ln>
                  <a:solidFill>
                    <a:srgbClr val="FFFFFF">
                      <a:lumMod val="50000"/>
                    </a:srgbClr>
                  </a:solidFill>
                  <a:effectLst/>
                  <a:uLnTx/>
                  <a:uFillTx/>
                  <a:latin typeface="Calibri"/>
                  <a:ea typeface="+mn-ea"/>
                  <a:cs typeface="+mn-cs"/>
                </a:endParaRPr>
              </a:p>
            </p:txBody>
          </p:sp>
          <p:cxnSp>
            <p:nvCxnSpPr>
              <p:cNvPr id="65" name="Straight Connector 64">
                <a:extLst>
                  <a:ext uri="{FF2B5EF4-FFF2-40B4-BE49-F238E27FC236}">
                    <a16:creationId xmlns:a16="http://schemas.microsoft.com/office/drawing/2014/main" xmlns="" id="{F81F7702-12A9-1F46-B7DD-0D027E8EFA23}"/>
                  </a:ext>
                </a:extLst>
              </p:cNvPr>
              <p:cNvCxnSpPr>
                <a:cxnSpLocks/>
              </p:cNvCxnSpPr>
              <p:nvPr/>
            </p:nvCxnSpPr>
            <p:spPr>
              <a:xfrm>
                <a:off x="4082233" y="2343847"/>
                <a:ext cx="0" cy="386827"/>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xmlns="" id="{1DCDD05E-9198-D24E-B67D-FA5ACEF5077E}"/>
                  </a:ext>
                </a:extLst>
              </p:cNvPr>
              <p:cNvCxnSpPr>
                <a:cxnSpLocks/>
              </p:cNvCxnSpPr>
              <p:nvPr/>
            </p:nvCxnSpPr>
            <p:spPr>
              <a:xfrm>
                <a:off x="4082233" y="3275556"/>
                <a:ext cx="0" cy="339773"/>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xmlns="" id="{B45886EA-6C62-9F4D-BE3F-0B922E0AFFF5}"/>
                  </a:ext>
                </a:extLst>
              </p:cNvPr>
              <p:cNvCxnSpPr>
                <a:cxnSpLocks/>
              </p:cNvCxnSpPr>
              <p:nvPr/>
            </p:nvCxnSpPr>
            <p:spPr>
              <a:xfrm flipH="1">
                <a:off x="4082233" y="2343847"/>
                <a:ext cx="3161530" cy="0"/>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xmlns="" id="{9E47CD34-AB1C-7E48-84E7-A5A08F4B0CB7}"/>
                  </a:ext>
                </a:extLst>
              </p:cNvPr>
              <p:cNvCxnSpPr>
                <a:cxnSpLocks/>
              </p:cNvCxnSpPr>
              <p:nvPr/>
            </p:nvCxnSpPr>
            <p:spPr>
              <a:xfrm flipH="1">
                <a:off x="4082233" y="3616221"/>
                <a:ext cx="3161530" cy="0"/>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xmlns="" id="{45C45861-3A30-D248-8E0D-786FB114F04F}"/>
                </a:ext>
              </a:extLst>
            </p:cNvPr>
            <p:cNvGrpSpPr/>
            <p:nvPr/>
          </p:nvGrpSpPr>
          <p:grpSpPr>
            <a:xfrm>
              <a:off x="789265" y="4371141"/>
              <a:ext cx="3161530" cy="1288595"/>
              <a:chOff x="4086045" y="4070048"/>
              <a:chExt cx="3161530" cy="1165839"/>
            </a:xfrm>
          </p:grpSpPr>
          <p:sp>
            <p:nvSpPr>
              <p:cNvPr id="80" name="Rectangle 79">
                <a:extLst>
                  <a:ext uri="{FF2B5EF4-FFF2-40B4-BE49-F238E27FC236}">
                    <a16:creationId xmlns:a16="http://schemas.microsoft.com/office/drawing/2014/main" xmlns="" id="{BE44EC00-BA82-3E4A-8595-25331048BC18}"/>
                  </a:ext>
                </a:extLst>
              </p:cNvPr>
              <p:cNvSpPr/>
              <p:nvPr/>
            </p:nvSpPr>
            <p:spPr>
              <a:xfrm>
                <a:off x="4369100" y="4268248"/>
                <a:ext cx="2811020" cy="769441"/>
              </a:xfrm>
              <a:prstGeom prst="rect">
                <a:avLst/>
              </a:prstGeom>
            </p:spPr>
            <p:txBody>
              <a:bodyPr wrap="square">
                <a:spAutoFit/>
              </a:bodyPr>
              <a:lstStyle/>
              <a:p>
                <a:pPr marL="0" marR="0" lvl="0" indent="0" algn="l" defTabSz="457165" rtl="0" eaLnBrk="1" fontAlgn="auto" latinLnBrk="0" hangingPunct="1">
                  <a:lnSpc>
                    <a:spcPct val="100000"/>
                  </a:lnSpc>
                  <a:spcBef>
                    <a:spcPts val="600"/>
                  </a:spcBef>
                  <a:spcAft>
                    <a:spcPts val="600"/>
                  </a:spcAft>
                  <a:buClrTx/>
                  <a:buSzTx/>
                  <a:buFontTx/>
                  <a:buNone/>
                  <a:tabLst/>
                  <a:defRPr/>
                </a:pPr>
                <a:r>
                  <a:rPr kumimoji="0" lang="en-US" sz="1100" b="1" i="0" u="none" strike="noStrike" kern="1200" cap="none" spc="100" normalizeH="0" baseline="0" noProof="0">
                    <a:ln>
                      <a:noFill/>
                    </a:ln>
                    <a:solidFill>
                      <a:srgbClr val="4ABD92"/>
                    </a:solidFill>
                    <a:effectLst/>
                    <a:uLnTx/>
                    <a:uFillTx/>
                    <a:latin typeface="Calibri"/>
                    <a:ea typeface="+mn-ea"/>
                    <a:cs typeface="+mn-cs"/>
                  </a:rPr>
                  <a:t>INCREASE THE SPEED AND EFFICIENCY OF HOW WE WORK AND MAKE DECISIONS </a:t>
                </a:r>
                <a:r>
                  <a:rPr kumimoji="0" lang="en-US" sz="1100" b="0" i="0" u="none" strike="noStrike" kern="1200" cap="none" spc="0" normalizeH="0" baseline="0" noProof="0">
                    <a:ln>
                      <a:noFill/>
                    </a:ln>
                    <a:solidFill>
                      <a:srgbClr val="FFFFFF">
                        <a:lumMod val="50000"/>
                      </a:srgbClr>
                    </a:solidFill>
                    <a:effectLst/>
                    <a:uLnTx/>
                    <a:uFillTx/>
                    <a:latin typeface="Calibri"/>
                    <a:ea typeface="+mn-ea"/>
                    <a:cs typeface="+mn-cs"/>
                  </a:rPr>
                  <a:t>through strategically aligned teams  and clear decision rights.</a:t>
                </a:r>
              </a:p>
            </p:txBody>
          </p:sp>
          <p:cxnSp>
            <p:nvCxnSpPr>
              <p:cNvPr id="82" name="Straight Connector 81">
                <a:extLst>
                  <a:ext uri="{FF2B5EF4-FFF2-40B4-BE49-F238E27FC236}">
                    <a16:creationId xmlns:a16="http://schemas.microsoft.com/office/drawing/2014/main" xmlns="" id="{6946DB31-42A4-7F43-8792-180AB6334D03}"/>
                  </a:ext>
                </a:extLst>
              </p:cNvPr>
              <p:cNvCxnSpPr>
                <a:cxnSpLocks/>
              </p:cNvCxnSpPr>
              <p:nvPr/>
            </p:nvCxnSpPr>
            <p:spPr>
              <a:xfrm>
                <a:off x="4086045" y="4070048"/>
                <a:ext cx="0" cy="320325"/>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xmlns="" id="{F3CA21C8-8BA5-F848-B5F7-5DC680669497}"/>
                  </a:ext>
                </a:extLst>
              </p:cNvPr>
              <p:cNvCxnSpPr>
                <a:cxnSpLocks/>
              </p:cNvCxnSpPr>
              <p:nvPr/>
            </p:nvCxnSpPr>
            <p:spPr>
              <a:xfrm>
                <a:off x="4086045" y="4916466"/>
                <a:ext cx="0" cy="319421"/>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xmlns="" id="{5FCF3EC3-E2E5-C940-BDF1-96BF5EC2FC33}"/>
                  </a:ext>
                </a:extLst>
              </p:cNvPr>
              <p:cNvCxnSpPr>
                <a:cxnSpLocks/>
              </p:cNvCxnSpPr>
              <p:nvPr/>
            </p:nvCxnSpPr>
            <p:spPr>
              <a:xfrm flipH="1">
                <a:off x="4086045" y="4070048"/>
                <a:ext cx="3161530" cy="0"/>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xmlns="" id="{5D3CA3AA-469B-E24D-BF16-9C080386B3E0}"/>
                  </a:ext>
                </a:extLst>
              </p:cNvPr>
              <p:cNvCxnSpPr>
                <a:cxnSpLocks/>
              </p:cNvCxnSpPr>
              <p:nvPr/>
            </p:nvCxnSpPr>
            <p:spPr>
              <a:xfrm flipH="1">
                <a:off x="4086045" y="5235887"/>
                <a:ext cx="3161530" cy="0"/>
              </a:xfrm>
              <a:prstGeom prst="line">
                <a:avLst/>
              </a:prstGeom>
              <a:ln w="38100" cap="sq">
                <a:tailEnd type="none"/>
              </a:ln>
              <a:effectLst/>
            </p:spPr>
            <p:style>
              <a:lnRef idx="2">
                <a:schemeClr val="accent1"/>
              </a:lnRef>
              <a:fillRef idx="0">
                <a:schemeClr val="accent1"/>
              </a:fillRef>
              <a:effectRef idx="1">
                <a:schemeClr val="accent1"/>
              </a:effectRef>
              <a:fontRef idx="minor">
                <a:schemeClr val="tx1"/>
              </a:fontRef>
            </p:style>
          </p:cxnSp>
        </p:grpSp>
        <p:pic>
          <p:nvPicPr>
            <p:cNvPr id="20" name="Picture 19">
              <a:extLst>
                <a:ext uri="{FF2B5EF4-FFF2-40B4-BE49-F238E27FC236}">
                  <a16:creationId xmlns:a16="http://schemas.microsoft.com/office/drawing/2014/main" xmlns="" id="{9E85F41A-77FA-5D4C-8579-85DBB9F12799}"/>
                </a:ext>
              </a:extLst>
            </p:cNvPr>
            <p:cNvPicPr>
              <a:picLocks noChangeAspect="1"/>
            </p:cNvPicPr>
            <p:nvPr/>
          </p:nvPicPr>
          <p:blipFill>
            <a:blip r:embed="rId4"/>
            <a:stretch>
              <a:fillRect/>
            </a:stretch>
          </p:blipFill>
          <p:spPr>
            <a:xfrm>
              <a:off x="639226" y="3042816"/>
              <a:ext cx="304432" cy="287519"/>
            </a:xfrm>
            <a:prstGeom prst="rect">
              <a:avLst/>
            </a:prstGeom>
          </p:spPr>
        </p:pic>
        <p:grpSp>
          <p:nvGrpSpPr>
            <p:cNvPr id="22" name="Group 21">
              <a:extLst>
                <a:ext uri="{FF2B5EF4-FFF2-40B4-BE49-F238E27FC236}">
                  <a16:creationId xmlns:a16="http://schemas.microsoft.com/office/drawing/2014/main" xmlns="" id="{A19E6F23-D508-F244-BE47-27E699B4830E}"/>
                </a:ext>
              </a:extLst>
            </p:cNvPr>
            <p:cNvGrpSpPr/>
            <p:nvPr/>
          </p:nvGrpSpPr>
          <p:grpSpPr>
            <a:xfrm>
              <a:off x="4293187" y="3034812"/>
              <a:ext cx="281450" cy="295523"/>
              <a:chOff x="4348786" y="3122368"/>
              <a:chExt cx="281450" cy="295523"/>
            </a:xfrm>
          </p:grpSpPr>
          <p:pic>
            <p:nvPicPr>
              <p:cNvPr id="13" name="Picture 12">
                <a:extLst>
                  <a:ext uri="{FF2B5EF4-FFF2-40B4-BE49-F238E27FC236}">
                    <a16:creationId xmlns:a16="http://schemas.microsoft.com/office/drawing/2014/main" xmlns="" id="{7ABA828B-D6D4-BC49-ADD2-3D40E4F0A091}"/>
                  </a:ext>
                </a:extLst>
              </p:cNvPr>
              <p:cNvPicPr>
                <a:picLocks noChangeAspect="1"/>
              </p:cNvPicPr>
              <p:nvPr/>
            </p:nvPicPr>
            <p:blipFill>
              <a:blip r:embed="rId5"/>
              <a:stretch>
                <a:fillRect/>
              </a:stretch>
            </p:blipFill>
            <p:spPr>
              <a:xfrm>
                <a:off x="4348786" y="3122368"/>
                <a:ext cx="281450" cy="295523"/>
              </a:xfrm>
              <a:prstGeom prst="rect">
                <a:avLst/>
              </a:prstGeom>
            </p:spPr>
          </p:pic>
          <p:pic>
            <p:nvPicPr>
              <p:cNvPr id="88" name="Picture 87">
                <a:extLst>
                  <a:ext uri="{FF2B5EF4-FFF2-40B4-BE49-F238E27FC236}">
                    <a16:creationId xmlns:a16="http://schemas.microsoft.com/office/drawing/2014/main" xmlns="" id="{D46E2187-CB02-9D44-8EE1-2B90E1C52ED2}"/>
                  </a:ext>
                </a:extLst>
              </p:cNvPr>
              <p:cNvPicPr>
                <a:picLocks noChangeAspect="1"/>
              </p:cNvPicPr>
              <p:nvPr/>
            </p:nvPicPr>
            <p:blipFill>
              <a:blip r:embed="rId5"/>
              <a:stretch>
                <a:fillRect/>
              </a:stretch>
            </p:blipFill>
            <p:spPr>
              <a:xfrm>
                <a:off x="4348786" y="3122368"/>
                <a:ext cx="281450" cy="295523"/>
              </a:xfrm>
              <a:prstGeom prst="rect">
                <a:avLst/>
              </a:prstGeom>
            </p:spPr>
          </p:pic>
        </p:grpSp>
        <p:grpSp>
          <p:nvGrpSpPr>
            <p:cNvPr id="23" name="Group 22">
              <a:extLst>
                <a:ext uri="{FF2B5EF4-FFF2-40B4-BE49-F238E27FC236}">
                  <a16:creationId xmlns:a16="http://schemas.microsoft.com/office/drawing/2014/main" xmlns="" id="{21617993-2E65-5247-BE10-209149D0DC70}"/>
                </a:ext>
              </a:extLst>
            </p:cNvPr>
            <p:cNvGrpSpPr/>
            <p:nvPr/>
          </p:nvGrpSpPr>
          <p:grpSpPr>
            <a:xfrm>
              <a:off x="7925161" y="3039228"/>
              <a:ext cx="269236" cy="291107"/>
              <a:chOff x="7980760" y="3131828"/>
              <a:chExt cx="269236" cy="291107"/>
            </a:xfrm>
          </p:grpSpPr>
          <p:pic>
            <p:nvPicPr>
              <p:cNvPr id="17" name="Picture 16">
                <a:extLst>
                  <a:ext uri="{FF2B5EF4-FFF2-40B4-BE49-F238E27FC236}">
                    <a16:creationId xmlns:a16="http://schemas.microsoft.com/office/drawing/2014/main" xmlns="" id="{E522E1A0-9F2B-AB44-AF23-9E9F455C463C}"/>
                  </a:ext>
                </a:extLst>
              </p:cNvPr>
              <p:cNvPicPr>
                <a:picLocks noChangeAspect="1"/>
              </p:cNvPicPr>
              <p:nvPr/>
            </p:nvPicPr>
            <p:blipFill>
              <a:blip r:embed="rId6"/>
              <a:stretch>
                <a:fillRect/>
              </a:stretch>
            </p:blipFill>
            <p:spPr>
              <a:xfrm>
                <a:off x="7980760" y="3131828"/>
                <a:ext cx="269236" cy="286063"/>
              </a:xfrm>
              <a:prstGeom prst="rect">
                <a:avLst/>
              </a:prstGeom>
            </p:spPr>
          </p:pic>
          <p:pic>
            <p:nvPicPr>
              <p:cNvPr id="89" name="Picture 88">
                <a:extLst>
                  <a:ext uri="{FF2B5EF4-FFF2-40B4-BE49-F238E27FC236}">
                    <a16:creationId xmlns:a16="http://schemas.microsoft.com/office/drawing/2014/main" xmlns="" id="{2C293D98-2EB7-C14F-B1E2-A4952B92F688}"/>
                  </a:ext>
                </a:extLst>
              </p:cNvPr>
              <p:cNvPicPr>
                <a:picLocks noChangeAspect="1"/>
              </p:cNvPicPr>
              <p:nvPr/>
            </p:nvPicPr>
            <p:blipFill>
              <a:blip r:embed="rId6"/>
              <a:stretch>
                <a:fillRect/>
              </a:stretch>
            </p:blipFill>
            <p:spPr>
              <a:xfrm>
                <a:off x="7980760" y="3136872"/>
                <a:ext cx="269236" cy="286063"/>
              </a:xfrm>
              <a:prstGeom prst="rect">
                <a:avLst/>
              </a:prstGeom>
            </p:spPr>
          </p:pic>
        </p:grpSp>
        <p:grpSp>
          <p:nvGrpSpPr>
            <p:cNvPr id="21" name="Group 20">
              <a:extLst>
                <a:ext uri="{FF2B5EF4-FFF2-40B4-BE49-F238E27FC236}">
                  <a16:creationId xmlns:a16="http://schemas.microsoft.com/office/drawing/2014/main" xmlns="" id="{FEB651B9-9A33-B94D-BCFB-F72AF9A1E6AA}"/>
                </a:ext>
              </a:extLst>
            </p:cNvPr>
            <p:cNvGrpSpPr/>
            <p:nvPr/>
          </p:nvGrpSpPr>
          <p:grpSpPr>
            <a:xfrm>
              <a:off x="609600" y="4919308"/>
              <a:ext cx="351706" cy="252067"/>
              <a:chOff x="675324" y="4983201"/>
              <a:chExt cx="351706" cy="252067"/>
            </a:xfrm>
          </p:grpSpPr>
          <p:pic>
            <p:nvPicPr>
              <p:cNvPr id="2" name="Picture 1">
                <a:extLst>
                  <a:ext uri="{FF2B5EF4-FFF2-40B4-BE49-F238E27FC236}">
                    <a16:creationId xmlns:a16="http://schemas.microsoft.com/office/drawing/2014/main" xmlns="" id="{6F947780-818B-FC41-A5A4-5B2148C07E8B}"/>
                  </a:ext>
                </a:extLst>
              </p:cNvPr>
              <p:cNvPicPr>
                <a:picLocks noChangeAspect="1"/>
              </p:cNvPicPr>
              <p:nvPr/>
            </p:nvPicPr>
            <p:blipFill>
              <a:blip r:embed="rId7"/>
              <a:stretch>
                <a:fillRect/>
              </a:stretch>
            </p:blipFill>
            <p:spPr>
              <a:xfrm>
                <a:off x="680437" y="4983201"/>
                <a:ext cx="346593" cy="252067"/>
              </a:xfrm>
              <a:prstGeom prst="rect">
                <a:avLst/>
              </a:prstGeom>
            </p:spPr>
          </p:pic>
          <p:pic>
            <p:nvPicPr>
              <p:cNvPr id="91" name="Picture 90">
                <a:extLst>
                  <a:ext uri="{FF2B5EF4-FFF2-40B4-BE49-F238E27FC236}">
                    <a16:creationId xmlns:a16="http://schemas.microsoft.com/office/drawing/2014/main" xmlns="" id="{CAE94BD8-62E7-E541-B3E0-6083DEC5CCF3}"/>
                  </a:ext>
                </a:extLst>
              </p:cNvPr>
              <p:cNvPicPr>
                <a:picLocks noChangeAspect="1"/>
              </p:cNvPicPr>
              <p:nvPr/>
            </p:nvPicPr>
            <p:blipFill>
              <a:blip r:embed="rId7"/>
              <a:stretch>
                <a:fillRect/>
              </a:stretch>
            </p:blipFill>
            <p:spPr>
              <a:xfrm>
                <a:off x="675324" y="4983201"/>
                <a:ext cx="346593" cy="252067"/>
              </a:xfrm>
              <a:prstGeom prst="rect">
                <a:avLst/>
              </a:prstGeom>
            </p:spPr>
          </p:pic>
        </p:grpSp>
        <p:grpSp>
          <p:nvGrpSpPr>
            <p:cNvPr id="24" name="Group 23">
              <a:extLst>
                <a:ext uri="{FF2B5EF4-FFF2-40B4-BE49-F238E27FC236}">
                  <a16:creationId xmlns:a16="http://schemas.microsoft.com/office/drawing/2014/main" xmlns="" id="{046FA498-E854-3545-9621-ADD2D60F36E4}"/>
                </a:ext>
              </a:extLst>
            </p:cNvPr>
            <p:cNvGrpSpPr/>
            <p:nvPr/>
          </p:nvGrpSpPr>
          <p:grpSpPr>
            <a:xfrm>
              <a:off x="4212674" y="4904317"/>
              <a:ext cx="329895" cy="267058"/>
              <a:chOff x="4204473" y="5005438"/>
              <a:chExt cx="329895" cy="267058"/>
            </a:xfrm>
          </p:grpSpPr>
          <p:pic>
            <p:nvPicPr>
              <p:cNvPr id="14" name="Picture 13">
                <a:extLst>
                  <a:ext uri="{FF2B5EF4-FFF2-40B4-BE49-F238E27FC236}">
                    <a16:creationId xmlns:a16="http://schemas.microsoft.com/office/drawing/2014/main" xmlns="" id="{EAE00915-5E36-0E45-8345-ED3DFD3E8B6D}"/>
                  </a:ext>
                </a:extLst>
              </p:cNvPr>
              <p:cNvPicPr>
                <a:picLocks noChangeAspect="1"/>
              </p:cNvPicPr>
              <p:nvPr/>
            </p:nvPicPr>
            <p:blipFill>
              <a:blip r:embed="rId8"/>
              <a:stretch>
                <a:fillRect/>
              </a:stretch>
            </p:blipFill>
            <p:spPr>
              <a:xfrm>
                <a:off x="4204473" y="5005438"/>
                <a:ext cx="329895" cy="267058"/>
              </a:xfrm>
              <a:prstGeom prst="rect">
                <a:avLst/>
              </a:prstGeom>
            </p:spPr>
          </p:pic>
          <p:pic>
            <p:nvPicPr>
              <p:cNvPr id="92" name="Picture 91">
                <a:extLst>
                  <a:ext uri="{FF2B5EF4-FFF2-40B4-BE49-F238E27FC236}">
                    <a16:creationId xmlns:a16="http://schemas.microsoft.com/office/drawing/2014/main" xmlns="" id="{D6B493B1-ADF5-DA45-A781-9CAA0BBC9913}"/>
                  </a:ext>
                </a:extLst>
              </p:cNvPr>
              <p:cNvPicPr>
                <a:picLocks noChangeAspect="1"/>
              </p:cNvPicPr>
              <p:nvPr/>
            </p:nvPicPr>
            <p:blipFill>
              <a:blip r:embed="rId8"/>
              <a:stretch>
                <a:fillRect/>
              </a:stretch>
            </p:blipFill>
            <p:spPr>
              <a:xfrm>
                <a:off x="4204473" y="5005438"/>
                <a:ext cx="329895" cy="267058"/>
              </a:xfrm>
              <a:prstGeom prst="rect">
                <a:avLst/>
              </a:prstGeom>
            </p:spPr>
          </p:pic>
        </p:grpSp>
        <p:grpSp>
          <p:nvGrpSpPr>
            <p:cNvPr id="25" name="Group 24">
              <a:extLst>
                <a:ext uri="{FF2B5EF4-FFF2-40B4-BE49-F238E27FC236}">
                  <a16:creationId xmlns:a16="http://schemas.microsoft.com/office/drawing/2014/main" xmlns="" id="{1A21944E-7978-6945-9CA7-54664AACF75D}"/>
                </a:ext>
              </a:extLst>
            </p:cNvPr>
            <p:cNvGrpSpPr/>
            <p:nvPr/>
          </p:nvGrpSpPr>
          <p:grpSpPr>
            <a:xfrm>
              <a:off x="7912373" y="4863490"/>
              <a:ext cx="289774" cy="307885"/>
              <a:chOff x="8031460" y="5024717"/>
              <a:chExt cx="289774" cy="307885"/>
            </a:xfrm>
          </p:grpSpPr>
          <p:pic>
            <p:nvPicPr>
              <p:cNvPr id="19" name="Picture 18">
                <a:extLst>
                  <a:ext uri="{FF2B5EF4-FFF2-40B4-BE49-F238E27FC236}">
                    <a16:creationId xmlns:a16="http://schemas.microsoft.com/office/drawing/2014/main" xmlns="" id="{4837AFAE-706D-BE49-A294-042FAD351D58}"/>
                  </a:ext>
                </a:extLst>
              </p:cNvPr>
              <p:cNvPicPr>
                <a:picLocks noChangeAspect="1"/>
              </p:cNvPicPr>
              <p:nvPr/>
            </p:nvPicPr>
            <p:blipFill>
              <a:blip r:embed="rId9"/>
              <a:stretch>
                <a:fillRect/>
              </a:stretch>
            </p:blipFill>
            <p:spPr>
              <a:xfrm>
                <a:off x="8031460" y="5024717"/>
                <a:ext cx="289774" cy="307885"/>
              </a:xfrm>
              <a:prstGeom prst="rect">
                <a:avLst/>
              </a:prstGeom>
            </p:spPr>
          </p:pic>
          <p:pic>
            <p:nvPicPr>
              <p:cNvPr id="97" name="Picture 96">
                <a:extLst>
                  <a:ext uri="{FF2B5EF4-FFF2-40B4-BE49-F238E27FC236}">
                    <a16:creationId xmlns:a16="http://schemas.microsoft.com/office/drawing/2014/main" xmlns="" id="{C50CCF25-285A-FE4D-BF8F-9A55DBA3D821}"/>
                  </a:ext>
                </a:extLst>
              </p:cNvPr>
              <p:cNvPicPr>
                <a:picLocks noChangeAspect="1"/>
              </p:cNvPicPr>
              <p:nvPr/>
            </p:nvPicPr>
            <p:blipFill>
              <a:blip r:embed="rId9"/>
              <a:stretch>
                <a:fillRect/>
              </a:stretch>
            </p:blipFill>
            <p:spPr>
              <a:xfrm>
                <a:off x="8031460" y="5024717"/>
                <a:ext cx="289774" cy="307885"/>
              </a:xfrm>
              <a:prstGeom prst="rect">
                <a:avLst/>
              </a:prstGeom>
            </p:spPr>
          </p:pic>
        </p:grpSp>
      </p:grpSp>
    </p:spTree>
    <p:extLst>
      <p:ext uri="{BB962C8B-B14F-4D97-AF65-F5344CB8AC3E}">
        <p14:creationId xmlns:p14="http://schemas.microsoft.com/office/powerpoint/2010/main" val="172923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close up of a logo&#13;&#10;&#13;&#10;Description automatically generated">
            <a:extLst>
              <a:ext uri="{FF2B5EF4-FFF2-40B4-BE49-F238E27FC236}">
                <a16:creationId xmlns:a16="http://schemas.microsoft.com/office/drawing/2014/main" xmlns="" id="{2F6EC46F-619E-FE4D-BBBE-53DB4F93907B}"/>
              </a:ext>
            </a:extLst>
          </p:cNvPr>
          <p:cNvPicPr>
            <a:picLocks noChangeAspect="1"/>
          </p:cNvPicPr>
          <p:nvPr/>
        </p:nvPicPr>
        <p:blipFill>
          <a:blip r:embed="rId3"/>
          <a:stretch>
            <a:fillRect/>
          </a:stretch>
        </p:blipFill>
        <p:spPr>
          <a:xfrm>
            <a:off x="4088832" y="2143800"/>
            <a:ext cx="4014336" cy="4024322"/>
          </a:xfrm>
          <a:prstGeom prst="rect">
            <a:avLst/>
          </a:prstGeom>
        </p:spPr>
      </p:pic>
      <p:sp>
        <p:nvSpPr>
          <p:cNvPr id="4" name="Text Placeholder 3">
            <a:extLst>
              <a:ext uri="{FF2B5EF4-FFF2-40B4-BE49-F238E27FC236}">
                <a16:creationId xmlns:a16="http://schemas.microsoft.com/office/drawing/2014/main" xmlns="" id="{94EF4AD7-557A-48F4-B73C-25A61B4569C2}"/>
              </a:ext>
            </a:extLst>
          </p:cNvPr>
          <p:cNvSpPr>
            <a:spLocks noGrp="1"/>
          </p:cNvSpPr>
          <p:nvPr>
            <p:ph type="body" sz="quarter" idx="10"/>
          </p:nvPr>
        </p:nvSpPr>
        <p:spPr/>
        <p:txBody>
          <a:bodyPr/>
          <a:lstStyle/>
          <a:p>
            <a:r>
              <a:rPr lang="en-US"/>
              <a:t>Integrated Attention To Systems, Practices, and Culture Yields The Best Performance</a:t>
            </a:r>
          </a:p>
          <a:p>
            <a:endParaRPr lang="en-US"/>
          </a:p>
        </p:txBody>
      </p:sp>
      <p:sp>
        <p:nvSpPr>
          <p:cNvPr id="25" name="Rectangle 24">
            <a:extLst>
              <a:ext uri="{FF2B5EF4-FFF2-40B4-BE49-F238E27FC236}">
                <a16:creationId xmlns:a16="http://schemas.microsoft.com/office/drawing/2014/main" xmlns="" id="{90AEF35D-9BE5-764C-8B45-B84ECE07E5F0}"/>
              </a:ext>
            </a:extLst>
          </p:cNvPr>
          <p:cNvSpPr/>
          <p:nvPr/>
        </p:nvSpPr>
        <p:spPr>
          <a:xfrm>
            <a:off x="0" y="6216286"/>
            <a:ext cx="12192000" cy="64509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endParaRPr>
          </a:p>
        </p:txBody>
      </p:sp>
      <p:sp>
        <p:nvSpPr>
          <p:cNvPr id="3" name="Title 2">
            <a:extLst>
              <a:ext uri="{FF2B5EF4-FFF2-40B4-BE49-F238E27FC236}">
                <a16:creationId xmlns:a16="http://schemas.microsoft.com/office/drawing/2014/main" xmlns="" id="{35226E11-E6AF-47A1-B662-1C67EB12E8DB}"/>
              </a:ext>
            </a:extLst>
          </p:cNvPr>
          <p:cNvSpPr>
            <a:spLocks noGrp="1"/>
          </p:cNvSpPr>
          <p:nvPr>
            <p:ph type="title"/>
          </p:nvPr>
        </p:nvSpPr>
        <p:spPr/>
        <p:txBody>
          <a:bodyPr/>
          <a:lstStyle/>
          <a:p>
            <a:r>
              <a:rPr lang="en-US"/>
              <a:t>An Integrated Organizational Approach</a:t>
            </a:r>
          </a:p>
        </p:txBody>
      </p:sp>
      <p:cxnSp>
        <p:nvCxnSpPr>
          <p:cNvPr id="8" name="Straight Connector 7">
            <a:extLst>
              <a:ext uri="{FF2B5EF4-FFF2-40B4-BE49-F238E27FC236}">
                <a16:creationId xmlns:a16="http://schemas.microsoft.com/office/drawing/2014/main" xmlns="" id="{9D477873-22BC-44FA-8F5E-13275C6D11E4}"/>
              </a:ext>
            </a:extLst>
          </p:cNvPr>
          <p:cNvCxnSpPr>
            <a:cxnSpLocks/>
          </p:cNvCxnSpPr>
          <p:nvPr/>
        </p:nvCxnSpPr>
        <p:spPr>
          <a:xfrm>
            <a:off x="4348778" y="6265174"/>
            <a:ext cx="0" cy="515835"/>
          </a:xfrm>
          <a:prstGeom prst="line">
            <a:avLst/>
          </a:prstGeom>
          <a:ln w="127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xmlns="" id="{354AA6B9-24E5-4855-9B09-05821DAB29D6}"/>
              </a:ext>
            </a:extLst>
          </p:cNvPr>
          <p:cNvSpPr txBox="1"/>
          <p:nvPr/>
        </p:nvSpPr>
        <p:spPr>
          <a:xfrm>
            <a:off x="4617719" y="6346169"/>
            <a:ext cx="6287844" cy="415498"/>
          </a:xfrm>
          <a:prstGeom prst="rect">
            <a:avLst/>
          </a:prstGeom>
          <a:noFill/>
        </p:spPr>
        <p:txBody>
          <a:bodyPr wrap="square" rtlCol="0" anchor="t">
            <a:spAutoFit/>
          </a:bodyPr>
          <a:lstStyle/>
          <a:p>
            <a:pPr>
              <a:spcAft>
                <a:spcPts val="2000"/>
              </a:spcAft>
            </a:pPr>
            <a:r>
              <a:rPr lang="en-US" sz="1050" i="1" spc="30" dirty="0">
                <a:solidFill>
                  <a:schemeClr val="bg1"/>
                </a:solidFill>
              </a:rPr>
              <a:t>As we extend our Agile Enterprise Model and establish agile ways of working across client, the culture that emerges will focus on value, collaborate on success, and build for adaptability. </a:t>
            </a:r>
          </a:p>
        </p:txBody>
      </p:sp>
      <p:sp>
        <p:nvSpPr>
          <p:cNvPr id="12" name="TextBox 11">
            <a:extLst>
              <a:ext uri="{FF2B5EF4-FFF2-40B4-BE49-F238E27FC236}">
                <a16:creationId xmlns:a16="http://schemas.microsoft.com/office/drawing/2014/main" xmlns="" id="{03AF01F5-0B1A-4A5F-B1B0-8F4FA50DF3B3}"/>
              </a:ext>
            </a:extLst>
          </p:cNvPr>
          <p:cNvSpPr txBox="1"/>
          <p:nvPr/>
        </p:nvSpPr>
        <p:spPr>
          <a:xfrm>
            <a:off x="1788054" y="6407223"/>
            <a:ext cx="2963343" cy="276999"/>
          </a:xfrm>
          <a:prstGeom prst="rect">
            <a:avLst/>
          </a:prstGeom>
          <a:noFill/>
        </p:spPr>
        <p:txBody>
          <a:bodyPr wrap="square" rtlCol="0">
            <a:spAutoFit/>
          </a:bodyPr>
          <a:lstStyle/>
          <a:p>
            <a:r>
              <a:rPr lang="en-US" sz="1200" b="1" i="1" spc="230" dirty="0">
                <a:solidFill>
                  <a:schemeClr val="bg1"/>
                </a:solidFill>
                <a:latin typeface="+mj-lt"/>
              </a:rPr>
              <a:t>CLIENT</a:t>
            </a:r>
            <a:r>
              <a:rPr lang="en-US" sz="1200" b="1" spc="230" dirty="0">
                <a:solidFill>
                  <a:schemeClr val="bg1"/>
                </a:solidFill>
                <a:latin typeface="+mj-lt"/>
              </a:rPr>
              <a:t> AGILE ENTERPRISE</a:t>
            </a:r>
          </a:p>
        </p:txBody>
      </p:sp>
      <p:pic>
        <p:nvPicPr>
          <p:cNvPr id="43" name="Picture 42">
            <a:extLst>
              <a:ext uri="{FF2B5EF4-FFF2-40B4-BE49-F238E27FC236}">
                <a16:creationId xmlns:a16="http://schemas.microsoft.com/office/drawing/2014/main" xmlns="" id="{B63826F3-21F1-9E45-A173-E78D630CDF81}"/>
              </a:ext>
            </a:extLst>
          </p:cNvPr>
          <p:cNvPicPr>
            <a:picLocks noChangeAspect="1"/>
          </p:cNvPicPr>
          <p:nvPr/>
        </p:nvPicPr>
        <p:blipFill>
          <a:blip r:embed="rId4"/>
          <a:stretch>
            <a:fillRect/>
          </a:stretch>
        </p:blipFill>
        <p:spPr>
          <a:xfrm>
            <a:off x="1286437" y="6285371"/>
            <a:ext cx="469900" cy="520700"/>
          </a:xfrm>
          <a:prstGeom prst="rect">
            <a:avLst/>
          </a:prstGeom>
        </p:spPr>
      </p:pic>
      <p:sp>
        <p:nvSpPr>
          <p:cNvPr id="48" name="TextBox 47">
            <a:extLst>
              <a:ext uri="{FF2B5EF4-FFF2-40B4-BE49-F238E27FC236}">
                <a16:creationId xmlns:a16="http://schemas.microsoft.com/office/drawing/2014/main" xmlns="" id="{3B063B7E-D438-3040-9F6A-0A5299BF79AB}"/>
              </a:ext>
            </a:extLst>
          </p:cNvPr>
          <p:cNvSpPr txBox="1"/>
          <p:nvPr/>
        </p:nvSpPr>
        <p:spPr>
          <a:xfrm>
            <a:off x="8400476" y="1958450"/>
            <a:ext cx="3470967" cy="2377574"/>
          </a:xfrm>
          <a:prstGeom prst="rect">
            <a:avLst/>
          </a:prstGeom>
          <a:noFill/>
        </p:spPr>
        <p:txBody>
          <a:bodyPr wrap="square" rtlCol="0">
            <a:spAutoFit/>
          </a:bodyPr>
          <a:lstStyle/>
          <a:p>
            <a:pPr>
              <a:lnSpc>
                <a:spcPct val="150000"/>
              </a:lnSpc>
            </a:pPr>
            <a:r>
              <a:rPr lang="en-US" sz="1050" b="1" spc="100">
                <a:solidFill>
                  <a:schemeClr val="accent4">
                    <a:lumMod val="50000"/>
                  </a:schemeClr>
                </a:solidFill>
                <a:latin typeface="+mj-lt"/>
              </a:rPr>
              <a:t>WHY</a:t>
            </a:r>
            <a:endParaRPr lang="en-US" sz="1200" b="1" spc="100">
              <a:solidFill>
                <a:schemeClr val="accent4">
                  <a:lumMod val="50000"/>
                </a:schemeClr>
              </a:solidFill>
              <a:latin typeface="+mj-lt"/>
            </a:endParaRPr>
          </a:p>
          <a:p>
            <a:pPr>
              <a:spcAft>
                <a:spcPts val="400"/>
              </a:spcAft>
            </a:pPr>
            <a:r>
              <a:rPr lang="en-US" sz="1000">
                <a:solidFill>
                  <a:schemeClr val="accent4">
                    <a:lumMod val="75000"/>
                  </a:schemeClr>
                </a:solidFill>
              </a:rPr>
              <a:t>Deliver higher impact results</a:t>
            </a:r>
          </a:p>
          <a:p>
            <a:pPr>
              <a:spcAft>
                <a:spcPts val="400"/>
              </a:spcAft>
            </a:pPr>
            <a:r>
              <a:rPr lang="en-US" sz="1000">
                <a:solidFill>
                  <a:schemeClr val="accent4">
                    <a:lumMod val="75000"/>
                  </a:schemeClr>
                </a:solidFill>
              </a:rPr>
              <a:t>Optimal balance of benefits, investments and risks</a:t>
            </a:r>
            <a:endParaRPr lang="en-US" sz="1000" b="1">
              <a:solidFill>
                <a:schemeClr val="accent3">
                  <a:lumMod val="10000"/>
                </a:schemeClr>
              </a:solidFill>
            </a:endParaRPr>
          </a:p>
          <a:p>
            <a:pPr>
              <a:lnSpc>
                <a:spcPct val="150000"/>
              </a:lnSpc>
              <a:spcBef>
                <a:spcPts val="600"/>
              </a:spcBef>
            </a:pPr>
            <a:r>
              <a:rPr lang="en-US" sz="1050" b="1" spc="100">
                <a:solidFill>
                  <a:schemeClr val="accent4">
                    <a:lumMod val="50000"/>
                  </a:schemeClr>
                </a:solidFill>
              </a:rPr>
              <a:t>WHAT</a:t>
            </a:r>
            <a:endParaRPr lang="en-US" sz="1050" spc="100">
              <a:solidFill>
                <a:schemeClr val="accent4">
                  <a:lumMod val="50000"/>
                </a:schemeClr>
              </a:solidFill>
            </a:endParaRPr>
          </a:p>
          <a:p>
            <a:pPr>
              <a:spcAft>
                <a:spcPts val="400"/>
              </a:spcAft>
            </a:pPr>
            <a:r>
              <a:rPr lang="en-US" sz="1000">
                <a:solidFill>
                  <a:schemeClr val="accent4">
                    <a:lumMod val="75000"/>
                  </a:schemeClr>
                </a:solidFill>
              </a:rPr>
              <a:t>Setting priorities &amp; sequencing work</a:t>
            </a:r>
          </a:p>
          <a:p>
            <a:pPr>
              <a:spcAft>
                <a:spcPts val="400"/>
              </a:spcAft>
            </a:pPr>
            <a:r>
              <a:rPr lang="en-US" sz="1000">
                <a:solidFill>
                  <a:schemeClr val="accent4">
                    <a:lumMod val="75000"/>
                  </a:schemeClr>
                </a:solidFill>
              </a:rPr>
              <a:t>Value decomposition &amp; smaller backlog items</a:t>
            </a:r>
          </a:p>
          <a:p>
            <a:pPr>
              <a:spcAft>
                <a:spcPts val="400"/>
              </a:spcAft>
            </a:pPr>
            <a:r>
              <a:rPr lang="en-US" sz="1000">
                <a:solidFill>
                  <a:schemeClr val="accent4">
                    <a:lumMod val="75000"/>
                  </a:schemeClr>
                </a:solidFill>
              </a:rPr>
              <a:t>Enable collaborative decision-making that focuses on quicker delivery of higher-impact results</a:t>
            </a:r>
          </a:p>
          <a:p>
            <a:pPr>
              <a:spcAft>
                <a:spcPts val="400"/>
              </a:spcAft>
            </a:pPr>
            <a:r>
              <a:rPr lang="en-US" sz="1000">
                <a:solidFill>
                  <a:schemeClr val="accent4">
                    <a:lumMod val="75000"/>
                  </a:schemeClr>
                </a:solidFill>
              </a:rPr>
              <a:t>Ceremonies and cadences that create efficient collaboration and tooling that optimizes visibility and transparency</a:t>
            </a:r>
          </a:p>
          <a:p>
            <a:pPr marL="91440"/>
            <a:endParaRPr lang="en-US" sz="1200">
              <a:solidFill>
                <a:schemeClr val="accent4">
                  <a:lumMod val="75000"/>
                </a:schemeClr>
              </a:solidFill>
            </a:endParaRPr>
          </a:p>
        </p:txBody>
      </p:sp>
      <p:sp>
        <p:nvSpPr>
          <p:cNvPr id="49" name="TextBox 48">
            <a:extLst>
              <a:ext uri="{FF2B5EF4-FFF2-40B4-BE49-F238E27FC236}">
                <a16:creationId xmlns:a16="http://schemas.microsoft.com/office/drawing/2014/main" xmlns="" id="{8DCF0B08-C5B7-6E4E-A0C2-FFD71F9F56AB}"/>
              </a:ext>
            </a:extLst>
          </p:cNvPr>
          <p:cNvSpPr txBox="1"/>
          <p:nvPr/>
        </p:nvSpPr>
        <p:spPr>
          <a:xfrm>
            <a:off x="8400477" y="4073661"/>
            <a:ext cx="3376050" cy="2377574"/>
          </a:xfrm>
          <a:prstGeom prst="rect">
            <a:avLst/>
          </a:prstGeom>
          <a:noFill/>
        </p:spPr>
        <p:txBody>
          <a:bodyPr wrap="square" rtlCol="0">
            <a:spAutoFit/>
          </a:bodyPr>
          <a:lstStyle/>
          <a:p>
            <a:pPr>
              <a:lnSpc>
                <a:spcPct val="150000"/>
              </a:lnSpc>
            </a:pPr>
            <a:r>
              <a:rPr lang="en-US" sz="1050" b="1" spc="100" dirty="0">
                <a:solidFill>
                  <a:schemeClr val="accent4">
                    <a:lumMod val="50000"/>
                  </a:schemeClr>
                </a:solidFill>
                <a:latin typeface="+mj-lt"/>
              </a:rPr>
              <a:t>WHY</a:t>
            </a:r>
            <a:endParaRPr lang="en-US" sz="1100" b="1" spc="100" dirty="0">
              <a:solidFill>
                <a:schemeClr val="accent4">
                  <a:lumMod val="50000"/>
                </a:schemeClr>
              </a:solidFill>
              <a:latin typeface="+mj-lt"/>
            </a:endParaRPr>
          </a:p>
          <a:p>
            <a:pPr>
              <a:spcAft>
                <a:spcPts val="400"/>
              </a:spcAft>
            </a:pPr>
            <a:r>
              <a:rPr lang="en-US" sz="1000" dirty="0">
                <a:solidFill>
                  <a:schemeClr val="accent4">
                    <a:lumMod val="75000"/>
                  </a:schemeClr>
                </a:solidFill>
              </a:rPr>
              <a:t>Leverage the collective skills, experience and talent across the enterprise</a:t>
            </a:r>
          </a:p>
          <a:p>
            <a:pPr>
              <a:spcAft>
                <a:spcPts val="400"/>
              </a:spcAft>
            </a:pPr>
            <a:r>
              <a:rPr lang="en-US" sz="1000" dirty="0">
                <a:solidFill>
                  <a:schemeClr val="accent4">
                    <a:lumMod val="75000"/>
                  </a:schemeClr>
                </a:solidFill>
              </a:rPr>
              <a:t>Bring focus to strategic outcomes</a:t>
            </a:r>
          </a:p>
          <a:p>
            <a:pPr>
              <a:spcAft>
                <a:spcPts val="400"/>
              </a:spcAft>
            </a:pPr>
            <a:r>
              <a:rPr lang="en-US" sz="1000" dirty="0">
                <a:solidFill>
                  <a:schemeClr val="accent4">
                    <a:lumMod val="75000"/>
                  </a:schemeClr>
                </a:solidFill>
              </a:rPr>
              <a:t>Enable continual improvement</a:t>
            </a:r>
          </a:p>
          <a:p>
            <a:pPr>
              <a:lnSpc>
                <a:spcPct val="150000"/>
              </a:lnSpc>
              <a:spcBef>
                <a:spcPts val="600"/>
              </a:spcBef>
            </a:pPr>
            <a:r>
              <a:rPr lang="en-US" sz="1050" b="1" spc="100" dirty="0">
                <a:solidFill>
                  <a:schemeClr val="accent4">
                    <a:lumMod val="50000"/>
                  </a:schemeClr>
                </a:solidFill>
              </a:rPr>
              <a:t>WHAT</a:t>
            </a:r>
            <a:endParaRPr lang="en-US" sz="1100" spc="100" dirty="0">
              <a:solidFill>
                <a:schemeClr val="accent4">
                  <a:lumMod val="50000"/>
                </a:schemeClr>
              </a:solidFill>
            </a:endParaRPr>
          </a:p>
          <a:p>
            <a:pPr>
              <a:spcAft>
                <a:spcPts val="400"/>
              </a:spcAft>
            </a:pPr>
            <a:r>
              <a:rPr lang="en-US" sz="1000" dirty="0">
                <a:solidFill>
                  <a:schemeClr val="accent4">
                    <a:lumMod val="75000"/>
                  </a:schemeClr>
                </a:solidFill>
              </a:rPr>
              <a:t>Establish cross-functional collaboration</a:t>
            </a:r>
          </a:p>
          <a:p>
            <a:pPr>
              <a:spcAft>
                <a:spcPts val="400"/>
              </a:spcAft>
            </a:pPr>
            <a:r>
              <a:rPr lang="en-US" sz="1000" dirty="0">
                <a:solidFill>
                  <a:schemeClr val="accent4">
                    <a:lumMod val="75000"/>
                  </a:schemeClr>
                </a:solidFill>
              </a:rPr>
              <a:t>Align with the strong client culture to develop talent and adopt new practices</a:t>
            </a:r>
          </a:p>
          <a:p>
            <a:pPr>
              <a:spcAft>
                <a:spcPts val="400"/>
              </a:spcAft>
            </a:pPr>
            <a:r>
              <a:rPr lang="en-US" sz="1000" dirty="0">
                <a:solidFill>
                  <a:schemeClr val="accent4">
                    <a:lumMod val="75000"/>
                  </a:schemeClr>
                </a:solidFill>
              </a:rPr>
              <a:t>Embed design thinking into how </a:t>
            </a:r>
            <a:r>
              <a:rPr lang="en-US" sz="1000" i="1" dirty="0">
                <a:solidFill>
                  <a:schemeClr val="accent4">
                    <a:lumMod val="75000"/>
                  </a:schemeClr>
                </a:solidFill>
              </a:rPr>
              <a:t>client</a:t>
            </a:r>
            <a:r>
              <a:rPr lang="en-US" sz="1000" dirty="0">
                <a:solidFill>
                  <a:schemeClr val="accent4">
                    <a:lumMod val="75000"/>
                  </a:schemeClr>
                </a:solidFill>
              </a:rPr>
              <a:t> works (Adaptive)</a:t>
            </a:r>
          </a:p>
          <a:p>
            <a:pPr marL="91440"/>
            <a:endParaRPr lang="en-US" sz="1200" dirty="0">
              <a:solidFill>
                <a:schemeClr val="accent4">
                  <a:lumMod val="75000"/>
                </a:schemeClr>
              </a:solidFill>
            </a:endParaRPr>
          </a:p>
        </p:txBody>
      </p:sp>
      <p:cxnSp>
        <p:nvCxnSpPr>
          <p:cNvPr id="50" name="Straight Connector 49">
            <a:extLst>
              <a:ext uri="{FF2B5EF4-FFF2-40B4-BE49-F238E27FC236}">
                <a16:creationId xmlns:a16="http://schemas.microsoft.com/office/drawing/2014/main" xmlns="" id="{5F921FDD-3E0E-324C-AA1F-88A3266D6055}"/>
              </a:ext>
            </a:extLst>
          </p:cNvPr>
          <p:cNvCxnSpPr>
            <a:cxnSpLocks/>
          </p:cNvCxnSpPr>
          <p:nvPr/>
        </p:nvCxnSpPr>
        <p:spPr>
          <a:xfrm>
            <a:off x="3876643" y="2570410"/>
            <a:ext cx="0" cy="2545500"/>
          </a:xfrm>
          <a:prstGeom prst="line">
            <a:avLst/>
          </a:prstGeom>
          <a:ln w="41275" cap="sq">
            <a:tailEnd type="non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xmlns="" id="{290280C8-7236-9447-AA4F-3C9EEC5ED335}"/>
              </a:ext>
            </a:extLst>
          </p:cNvPr>
          <p:cNvCxnSpPr>
            <a:cxnSpLocks/>
          </p:cNvCxnSpPr>
          <p:nvPr/>
        </p:nvCxnSpPr>
        <p:spPr>
          <a:xfrm>
            <a:off x="8291934" y="2094876"/>
            <a:ext cx="8946" cy="1575596"/>
          </a:xfrm>
          <a:prstGeom prst="line">
            <a:avLst/>
          </a:prstGeom>
          <a:ln w="41275" cap="sq">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xmlns="" id="{6B72E81E-7304-D94A-A1D9-0E60DAC3B79F}"/>
              </a:ext>
            </a:extLst>
          </p:cNvPr>
          <p:cNvCxnSpPr>
            <a:cxnSpLocks/>
          </p:cNvCxnSpPr>
          <p:nvPr/>
        </p:nvCxnSpPr>
        <p:spPr>
          <a:xfrm>
            <a:off x="8291934" y="4212759"/>
            <a:ext cx="0" cy="1907915"/>
          </a:xfrm>
          <a:prstGeom prst="line">
            <a:avLst/>
          </a:prstGeom>
          <a:ln w="41275" cap="sq">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xmlns="" id="{7DDF7A87-C85F-D84C-8400-A2054390F91D}"/>
              </a:ext>
            </a:extLst>
          </p:cNvPr>
          <p:cNvCxnSpPr>
            <a:cxnSpLocks/>
          </p:cNvCxnSpPr>
          <p:nvPr/>
        </p:nvCxnSpPr>
        <p:spPr>
          <a:xfrm flipH="1">
            <a:off x="3876643" y="4909163"/>
            <a:ext cx="374799" cy="0"/>
          </a:xfrm>
          <a:prstGeom prst="line">
            <a:avLst/>
          </a:prstGeom>
          <a:ln w="41275" cap="sq">
            <a:tailEnd type="non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xmlns="" id="{ECEF4F42-FC61-D044-87C8-DB098A3E0135}"/>
              </a:ext>
            </a:extLst>
          </p:cNvPr>
          <p:cNvCxnSpPr>
            <a:cxnSpLocks/>
          </p:cNvCxnSpPr>
          <p:nvPr/>
        </p:nvCxnSpPr>
        <p:spPr>
          <a:xfrm flipH="1">
            <a:off x="7924800" y="4909163"/>
            <a:ext cx="330378" cy="0"/>
          </a:xfrm>
          <a:prstGeom prst="line">
            <a:avLst/>
          </a:prstGeom>
          <a:ln w="41275" cap="sq">
            <a:tailEnd type="none"/>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xmlns="" id="{1BD318B4-4B03-7D48-BA99-63D7D1586F92}"/>
              </a:ext>
            </a:extLst>
          </p:cNvPr>
          <p:cNvCxnSpPr>
            <a:cxnSpLocks/>
          </p:cNvCxnSpPr>
          <p:nvPr/>
        </p:nvCxnSpPr>
        <p:spPr>
          <a:xfrm flipH="1">
            <a:off x="6717324" y="2570410"/>
            <a:ext cx="1574610" cy="0"/>
          </a:xfrm>
          <a:prstGeom prst="line">
            <a:avLst/>
          </a:prstGeom>
          <a:ln w="41275" cap="sq">
            <a:tailEnd type="none"/>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xmlns="" id="{12C65F19-50DC-4441-9E79-9C7C290CDBCC}"/>
              </a:ext>
            </a:extLst>
          </p:cNvPr>
          <p:cNvSpPr txBox="1"/>
          <p:nvPr/>
        </p:nvSpPr>
        <p:spPr>
          <a:xfrm>
            <a:off x="1003863" y="2439175"/>
            <a:ext cx="2766614" cy="2757165"/>
          </a:xfrm>
          <a:prstGeom prst="rect">
            <a:avLst/>
          </a:prstGeom>
          <a:noFill/>
        </p:spPr>
        <p:txBody>
          <a:bodyPr wrap="square" rtlCol="0">
            <a:spAutoFit/>
          </a:bodyPr>
          <a:lstStyle/>
          <a:p>
            <a:pPr>
              <a:lnSpc>
                <a:spcPct val="150000"/>
              </a:lnSpc>
            </a:pPr>
            <a:r>
              <a:rPr lang="en-US" sz="1050" b="1" spc="100">
                <a:solidFill>
                  <a:schemeClr val="accent4">
                    <a:lumMod val="50000"/>
                  </a:schemeClr>
                </a:solidFill>
                <a:latin typeface="+mj-lt"/>
              </a:rPr>
              <a:t>WHY</a:t>
            </a:r>
            <a:endParaRPr lang="en-US" sz="1200" b="1" spc="100">
              <a:solidFill>
                <a:schemeClr val="accent4">
                  <a:lumMod val="50000"/>
                </a:schemeClr>
              </a:solidFill>
              <a:latin typeface="+mj-lt"/>
            </a:endParaRPr>
          </a:p>
          <a:p>
            <a:r>
              <a:rPr lang="en-US" sz="1000">
                <a:solidFill>
                  <a:schemeClr val="accent4">
                    <a:lumMod val="75000"/>
                  </a:schemeClr>
                </a:solidFill>
              </a:rPr>
              <a:t>Independent teams with a bias for action</a:t>
            </a:r>
          </a:p>
          <a:p>
            <a:pPr>
              <a:spcAft>
                <a:spcPts val="400"/>
              </a:spcAft>
            </a:pPr>
            <a:r>
              <a:rPr lang="en-US" sz="1000">
                <a:solidFill>
                  <a:schemeClr val="accent4">
                    <a:lumMod val="75000"/>
                  </a:schemeClr>
                </a:solidFill>
              </a:rPr>
              <a:t>increase the speed and efficiency of how we work </a:t>
            </a:r>
          </a:p>
          <a:p>
            <a:pPr>
              <a:spcAft>
                <a:spcPts val="400"/>
              </a:spcAft>
            </a:pPr>
            <a:r>
              <a:rPr lang="en-US" sz="1000">
                <a:solidFill>
                  <a:schemeClr val="accent4">
                    <a:lumMod val="75000"/>
                  </a:schemeClr>
                </a:solidFill>
              </a:rPr>
              <a:t>Accelerate decision making</a:t>
            </a:r>
          </a:p>
          <a:p>
            <a:pPr>
              <a:lnSpc>
                <a:spcPct val="150000"/>
              </a:lnSpc>
              <a:spcBef>
                <a:spcPts val="600"/>
              </a:spcBef>
            </a:pPr>
            <a:r>
              <a:rPr lang="en-US" sz="1050" b="1" spc="100">
                <a:solidFill>
                  <a:schemeClr val="accent4">
                    <a:lumMod val="50000"/>
                  </a:schemeClr>
                </a:solidFill>
              </a:rPr>
              <a:t>WHAT</a:t>
            </a:r>
            <a:endParaRPr lang="en-US" sz="1050" spc="100">
              <a:solidFill>
                <a:schemeClr val="accent4">
                  <a:lumMod val="50000"/>
                </a:schemeClr>
              </a:solidFill>
            </a:endParaRPr>
          </a:p>
          <a:p>
            <a:pPr>
              <a:spcAft>
                <a:spcPts val="400"/>
              </a:spcAft>
            </a:pPr>
            <a:r>
              <a:rPr lang="en-US" sz="1000">
                <a:solidFill>
                  <a:schemeClr val="accent4">
                    <a:lumMod val="75000"/>
                  </a:schemeClr>
                </a:solidFill>
              </a:rPr>
              <a:t>Fully allocated resources designated to small cross functional teams</a:t>
            </a:r>
          </a:p>
          <a:p>
            <a:pPr>
              <a:spcAft>
                <a:spcPts val="400"/>
              </a:spcAft>
            </a:pPr>
            <a:r>
              <a:rPr lang="en-US" sz="1000">
                <a:solidFill>
                  <a:schemeClr val="accent4">
                    <a:lumMod val="75000"/>
                  </a:schemeClr>
                </a:solidFill>
              </a:rPr>
              <a:t>Entities aligned with strategic goals that have agency to make investment decisions </a:t>
            </a:r>
          </a:p>
          <a:p>
            <a:pPr>
              <a:spcAft>
                <a:spcPts val="400"/>
              </a:spcAft>
            </a:pPr>
            <a:r>
              <a:rPr lang="en-US" sz="1000">
                <a:solidFill>
                  <a:schemeClr val="accent4">
                    <a:lumMod val="75000"/>
                  </a:schemeClr>
                </a:solidFill>
              </a:rPr>
              <a:t>Make tradeoffs so that autonomous teams are empowered to execute across the organization</a:t>
            </a:r>
          </a:p>
          <a:p>
            <a:pPr>
              <a:spcAft>
                <a:spcPts val="400"/>
              </a:spcAft>
            </a:pPr>
            <a:r>
              <a:rPr lang="en-US" sz="1000">
                <a:solidFill>
                  <a:schemeClr val="accent4">
                    <a:lumMod val="75000"/>
                  </a:schemeClr>
                </a:solidFill>
              </a:rPr>
              <a:t>Establish role clarity and decision rights</a:t>
            </a:r>
          </a:p>
          <a:p>
            <a:pPr>
              <a:spcAft>
                <a:spcPts val="400"/>
              </a:spcAft>
            </a:pPr>
            <a:r>
              <a:rPr lang="en-US" sz="1000">
                <a:solidFill>
                  <a:schemeClr val="accent4">
                    <a:lumMod val="75000"/>
                  </a:schemeClr>
                </a:solidFill>
              </a:rPr>
              <a:t>Empower the broadest possible execution</a:t>
            </a:r>
            <a:endParaRPr lang="en-US" sz="1200">
              <a:solidFill>
                <a:schemeClr val="accent4">
                  <a:lumMod val="75000"/>
                </a:schemeClr>
              </a:solidFill>
            </a:endParaRPr>
          </a:p>
        </p:txBody>
      </p:sp>
    </p:spTree>
    <p:extLst>
      <p:ext uri="{BB962C8B-B14F-4D97-AF65-F5344CB8AC3E}">
        <p14:creationId xmlns:p14="http://schemas.microsoft.com/office/powerpoint/2010/main" val="29491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DC27448-68AF-5040-9C92-E3870ED2429D}"/>
              </a:ext>
            </a:extLst>
          </p:cNvPr>
          <p:cNvSpPr>
            <a:spLocks noGrp="1"/>
          </p:cNvSpPr>
          <p:nvPr>
            <p:ph type="title"/>
          </p:nvPr>
        </p:nvSpPr>
        <p:spPr/>
        <p:txBody>
          <a:bodyPr/>
          <a:lstStyle/>
          <a:p>
            <a:r>
              <a:rPr lang="en-US"/>
              <a:t>An iterative rollout</a:t>
            </a:r>
          </a:p>
        </p:txBody>
      </p:sp>
      <p:sp>
        <p:nvSpPr>
          <p:cNvPr id="4" name="Text Placeholder 3">
            <a:extLst>
              <a:ext uri="{FF2B5EF4-FFF2-40B4-BE49-F238E27FC236}">
                <a16:creationId xmlns:a16="http://schemas.microsoft.com/office/drawing/2014/main" xmlns="" id="{C85FA592-5009-AC4D-A958-257EA8696819}"/>
              </a:ext>
            </a:extLst>
          </p:cNvPr>
          <p:cNvSpPr>
            <a:spLocks noGrp="1"/>
          </p:cNvSpPr>
          <p:nvPr>
            <p:ph type="body" sz="quarter" idx="10"/>
          </p:nvPr>
        </p:nvSpPr>
        <p:spPr>
          <a:xfrm>
            <a:off x="609600" y="1513411"/>
            <a:ext cx="10972800" cy="273050"/>
          </a:xfrm>
        </p:spPr>
        <p:txBody>
          <a:bodyPr/>
          <a:lstStyle/>
          <a:p>
            <a:r>
              <a:rPr lang="en-US"/>
              <a:t>An Iterative Approach with Good Stewardship Creates Quick Wins and Builds Momentum</a:t>
            </a:r>
          </a:p>
          <a:p>
            <a:endParaRPr lang="en-US"/>
          </a:p>
        </p:txBody>
      </p:sp>
      <p:sp>
        <p:nvSpPr>
          <p:cNvPr id="7" name="TextBox 6">
            <a:extLst>
              <a:ext uri="{FF2B5EF4-FFF2-40B4-BE49-F238E27FC236}">
                <a16:creationId xmlns:a16="http://schemas.microsoft.com/office/drawing/2014/main" xmlns="" id="{C33011D8-14D7-BF40-AD69-ED26DF0A6455}"/>
              </a:ext>
            </a:extLst>
          </p:cNvPr>
          <p:cNvSpPr txBox="1"/>
          <p:nvPr/>
        </p:nvSpPr>
        <p:spPr>
          <a:xfrm>
            <a:off x="519494" y="2804134"/>
            <a:ext cx="3061017" cy="3046988"/>
          </a:xfrm>
          <a:prstGeom prst="rect">
            <a:avLst/>
          </a:prstGeom>
          <a:noFill/>
        </p:spPr>
        <p:txBody>
          <a:bodyPr wrap="square" rtlCol="0">
            <a:spAutoFit/>
          </a:bodyPr>
          <a:lstStyle/>
          <a:p>
            <a:pPr marL="91440"/>
            <a:r>
              <a:rPr lang="en-US" sz="1200" dirty="0">
                <a:solidFill>
                  <a:schemeClr val="accent4">
                    <a:lumMod val="75000"/>
                  </a:schemeClr>
                </a:solidFill>
              </a:rPr>
              <a:t>Introduce practices and entities  tailored precisely to </a:t>
            </a:r>
            <a:r>
              <a:rPr lang="en-US" sz="1200" i="1" dirty="0">
                <a:solidFill>
                  <a:schemeClr val="accent4">
                    <a:lumMod val="75000"/>
                  </a:schemeClr>
                </a:solidFill>
              </a:rPr>
              <a:t>Client’s</a:t>
            </a:r>
            <a:r>
              <a:rPr lang="en-US" sz="1200" dirty="0">
                <a:solidFill>
                  <a:schemeClr val="accent4">
                    <a:lumMod val="75000"/>
                  </a:schemeClr>
                </a:solidFill>
              </a:rPr>
              <a:t> culture and environment. Architectural decisions about where to tailor things (decision rights, investment decisions) and where things should be locally instantiated to accelerate adoption and progress against business outcomes.</a:t>
            </a:r>
          </a:p>
          <a:p>
            <a:endParaRPr lang="en-US" sz="1200" b="1" dirty="0">
              <a:solidFill>
                <a:schemeClr val="accent1"/>
              </a:solidFill>
              <a:latin typeface="+mj-lt"/>
            </a:endParaRPr>
          </a:p>
          <a:p>
            <a:pPr marL="262890" indent="-171450">
              <a:buFont typeface="Arial" panose="020B0604020202020204" pitchFamily="34" charset="0"/>
              <a:buChar char="•"/>
            </a:pPr>
            <a:r>
              <a:rPr lang="en-US" sz="1200" dirty="0">
                <a:solidFill>
                  <a:schemeClr val="accent4">
                    <a:lumMod val="75000"/>
                  </a:schemeClr>
                </a:solidFill>
              </a:rPr>
              <a:t>Provide Stewardship of enterprise change</a:t>
            </a:r>
          </a:p>
          <a:p>
            <a:pPr marL="262890" indent="-171450">
              <a:buFont typeface="Arial" panose="020B0604020202020204" pitchFamily="34" charset="0"/>
              <a:buChar char="•"/>
            </a:pPr>
            <a:r>
              <a:rPr lang="en-US" sz="1200" dirty="0">
                <a:solidFill>
                  <a:schemeClr val="accent4">
                    <a:lumMod val="75000"/>
                  </a:schemeClr>
                </a:solidFill>
              </a:rPr>
              <a:t>Approaches for scaling and frameworks to encourage rapid and effective adoption by teams</a:t>
            </a:r>
          </a:p>
          <a:p>
            <a:pPr marL="262890" indent="-171450">
              <a:buFont typeface="Arial" panose="020B0604020202020204" pitchFamily="34" charset="0"/>
              <a:buChar char="•"/>
            </a:pPr>
            <a:r>
              <a:rPr lang="en-US" sz="1200" dirty="0">
                <a:solidFill>
                  <a:schemeClr val="accent4">
                    <a:lumMod val="75000"/>
                  </a:schemeClr>
                </a:solidFill>
              </a:rPr>
              <a:t>Vision, Planning, Branding</a:t>
            </a:r>
          </a:p>
          <a:p>
            <a:pPr marL="262890" indent="-171450">
              <a:buFont typeface="Arial" panose="020B0604020202020204" pitchFamily="34" charset="0"/>
              <a:buChar char="•"/>
            </a:pPr>
            <a:r>
              <a:rPr lang="en-US" sz="1200" dirty="0">
                <a:solidFill>
                  <a:schemeClr val="accent4">
                    <a:lumMod val="75000"/>
                  </a:schemeClr>
                </a:solidFill>
              </a:rPr>
              <a:t>Execution, Staff Development, Coaching</a:t>
            </a:r>
          </a:p>
          <a:p>
            <a:endParaRPr lang="en-US" sz="1200" dirty="0">
              <a:solidFill>
                <a:schemeClr val="accent1"/>
              </a:solidFill>
            </a:endParaRPr>
          </a:p>
        </p:txBody>
      </p:sp>
      <p:sp>
        <p:nvSpPr>
          <p:cNvPr id="10" name="TextBox 9">
            <a:extLst>
              <a:ext uri="{FF2B5EF4-FFF2-40B4-BE49-F238E27FC236}">
                <a16:creationId xmlns:a16="http://schemas.microsoft.com/office/drawing/2014/main" xmlns="" id="{7ADE053D-28B7-7A44-9CB2-661D02FAB69D}"/>
              </a:ext>
            </a:extLst>
          </p:cNvPr>
          <p:cNvSpPr txBox="1"/>
          <p:nvPr/>
        </p:nvSpPr>
        <p:spPr>
          <a:xfrm>
            <a:off x="8326564" y="1949596"/>
            <a:ext cx="1718932" cy="338554"/>
          </a:xfrm>
          <a:prstGeom prst="rect">
            <a:avLst/>
          </a:prstGeom>
          <a:noFill/>
        </p:spPr>
        <p:txBody>
          <a:bodyPr wrap="none" rtlCol="0">
            <a:spAutoFit/>
          </a:bodyPr>
          <a:lstStyle/>
          <a:p>
            <a:r>
              <a:rPr lang="en-US" sz="1600" b="1">
                <a:latin typeface="+mj-lt"/>
              </a:rPr>
              <a:t>GENERATE BUY-IN</a:t>
            </a:r>
          </a:p>
        </p:txBody>
      </p:sp>
      <p:sp>
        <p:nvSpPr>
          <p:cNvPr id="11" name="Rectangle 10">
            <a:extLst>
              <a:ext uri="{FF2B5EF4-FFF2-40B4-BE49-F238E27FC236}">
                <a16:creationId xmlns:a16="http://schemas.microsoft.com/office/drawing/2014/main" xmlns="" id="{A14956AC-E9AE-8040-B7A9-02E1B02A257B}"/>
              </a:ext>
            </a:extLst>
          </p:cNvPr>
          <p:cNvSpPr/>
          <p:nvPr/>
        </p:nvSpPr>
        <p:spPr>
          <a:xfrm>
            <a:off x="8186077" y="2041929"/>
            <a:ext cx="53023" cy="2123658"/>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endParaRPr>
          </a:p>
        </p:txBody>
      </p:sp>
      <p:sp>
        <p:nvSpPr>
          <p:cNvPr id="12" name="Rectangle 11">
            <a:extLst>
              <a:ext uri="{FF2B5EF4-FFF2-40B4-BE49-F238E27FC236}">
                <a16:creationId xmlns:a16="http://schemas.microsoft.com/office/drawing/2014/main" xmlns="" id="{A301BC46-F381-BA42-800A-B56D1553768D}"/>
              </a:ext>
            </a:extLst>
          </p:cNvPr>
          <p:cNvSpPr/>
          <p:nvPr/>
        </p:nvSpPr>
        <p:spPr>
          <a:xfrm>
            <a:off x="0" y="6216286"/>
            <a:ext cx="12192000" cy="64509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endParaRPr>
          </a:p>
        </p:txBody>
      </p:sp>
      <p:cxnSp>
        <p:nvCxnSpPr>
          <p:cNvPr id="13" name="Straight Connector 12">
            <a:extLst>
              <a:ext uri="{FF2B5EF4-FFF2-40B4-BE49-F238E27FC236}">
                <a16:creationId xmlns:a16="http://schemas.microsoft.com/office/drawing/2014/main" xmlns="" id="{62DD8BBB-7A06-A049-90B2-F234B06679C2}"/>
              </a:ext>
            </a:extLst>
          </p:cNvPr>
          <p:cNvCxnSpPr>
            <a:cxnSpLocks/>
          </p:cNvCxnSpPr>
          <p:nvPr/>
        </p:nvCxnSpPr>
        <p:spPr>
          <a:xfrm>
            <a:off x="4281543" y="6278621"/>
            <a:ext cx="0" cy="515835"/>
          </a:xfrm>
          <a:prstGeom prst="line">
            <a:avLst/>
          </a:prstGeom>
          <a:ln w="127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xmlns="" id="{1708E89F-1D6F-1842-BB53-FDA6ACE2EB93}"/>
              </a:ext>
            </a:extLst>
          </p:cNvPr>
          <p:cNvSpPr txBox="1"/>
          <p:nvPr/>
        </p:nvSpPr>
        <p:spPr>
          <a:xfrm>
            <a:off x="4429460" y="6346169"/>
            <a:ext cx="7656445" cy="415498"/>
          </a:xfrm>
          <a:prstGeom prst="rect">
            <a:avLst/>
          </a:prstGeom>
          <a:noFill/>
        </p:spPr>
        <p:txBody>
          <a:bodyPr wrap="square" rtlCol="0" anchor="t">
            <a:spAutoFit/>
          </a:bodyPr>
          <a:lstStyle/>
          <a:p>
            <a:pPr>
              <a:spcAft>
                <a:spcPts val="2000"/>
              </a:spcAft>
            </a:pPr>
            <a:r>
              <a:rPr lang="en-US" sz="1050" i="1" spc="30">
                <a:solidFill>
                  <a:schemeClr val="bg1"/>
                </a:solidFill>
              </a:rPr>
              <a:t>Start small and produce quick wins with minimal investment while create momentum for large-scale and big-impact change across the enterprise. Provide stewardship and inertia for CHANGING the business and improving the RUNNING of the business. </a:t>
            </a:r>
          </a:p>
        </p:txBody>
      </p:sp>
      <p:sp>
        <p:nvSpPr>
          <p:cNvPr id="15" name="TextBox 14">
            <a:extLst>
              <a:ext uri="{FF2B5EF4-FFF2-40B4-BE49-F238E27FC236}">
                <a16:creationId xmlns:a16="http://schemas.microsoft.com/office/drawing/2014/main" xmlns="" id="{4D80B193-0C60-C64E-B77C-18E393B80B65}"/>
              </a:ext>
            </a:extLst>
          </p:cNvPr>
          <p:cNvSpPr txBox="1"/>
          <p:nvPr/>
        </p:nvSpPr>
        <p:spPr>
          <a:xfrm>
            <a:off x="1141467" y="6407222"/>
            <a:ext cx="3231236" cy="276999"/>
          </a:xfrm>
          <a:prstGeom prst="rect">
            <a:avLst/>
          </a:prstGeom>
          <a:noFill/>
        </p:spPr>
        <p:txBody>
          <a:bodyPr wrap="square" rtlCol="0">
            <a:spAutoFit/>
          </a:bodyPr>
          <a:lstStyle/>
          <a:p>
            <a:r>
              <a:rPr lang="en-US" sz="1200" b="1" spc="230">
                <a:solidFill>
                  <a:schemeClr val="bg1"/>
                </a:solidFill>
                <a:latin typeface="+mj-lt"/>
              </a:rPr>
              <a:t>CONFIDENTLY LEAD CHANGE</a:t>
            </a:r>
          </a:p>
        </p:txBody>
      </p:sp>
      <p:sp>
        <p:nvSpPr>
          <p:cNvPr id="17" name="TextBox 16">
            <a:extLst>
              <a:ext uri="{FF2B5EF4-FFF2-40B4-BE49-F238E27FC236}">
                <a16:creationId xmlns:a16="http://schemas.microsoft.com/office/drawing/2014/main" xmlns="" id="{62C97960-6143-2140-B28F-18ABB917DFBA}"/>
              </a:ext>
            </a:extLst>
          </p:cNvPr>
          <p:cNvSpPr txBox="1"/>
          <p:nvPr/>
        </p:nvSpPr>
        <p:spPr>
          <a:xfrm>
            <a:off x="8353995" y="2292476"/>
            <a:ext cx="3430755" cy="2123658"/>
          </a:xfrm>
          <a:prstGeom prst="rect">
            <a:avLst/>
          </a:prstGeom>
          <a:noFill/>
        </p:spPr>
        <p:txBody>
          <a:bodyPr wrap="square" rtlCol="0">
            <a:spAutoFit/>
          </a:bodyPr>
          <a:lstStyle/>
          <a:p>
            <a:r>
              <a:rPr lang="en-US" sz="1200" dirty="0">
                <a:solidFill>
                  <a:schemeClr val="accent4">
                    <a:lumMod val="75000"/>
                  </a:schemeClr>
                </a:solidFill>
              </a:rPr>
              <a:t>Develop confidence and trust in new ways of working through quick wins and rapid learning.</a:t>
            </a:r>
          </a:p>
          <a:p>
            <a:r>
              <a:rPr lang="en-US" sz="1200" dirty="0">
                <a:solidFill>
                  <a:schemeClr val="accent4">
                    <a:lumMod val="75000"/>
                  </a:schemeClr>
                </a:solidFill>
              </a:rPr>
              <a:t>Generate engagement by winning hearts and minds to accelerate change adoption.</a:t>
            </a:r>
          </a:p>
          <a:p>
            <a:endParaRPr lang="en-US" sz="1200" dirty="0">
              <a:solidFill>
                <a:schemeClr val="accent4">
                  <a:lumMod val="75000"/>
                </a:schemeClr>
              </a:solidFill>
            </a:endParaRPr>
          </a:p>
          <a:p>
            <a:pPr marL="171450" indent="-171450">
              <a:buFont typeface="Arial" panose="020B0604020202020204" pitchFamily="34" charset="0"/>
              <a:buChar char="•"/>
            </a:pPr>
            <a:r>
              <a:rPr lang="en-US" sz="1200" dirty="0">
                <a:solidFill>
                  <a:schemeClr val="accent4">
                    <a:lumMod val="75000"/>
                  </a:schemeClr>
                </a:solidFill>
              </a:rPr>
              <a:t>Run workshops and training to collaborate on role clarity and to situationally tailor practices</a:t>
            </a:r>
          </a:p>
          <a:p>
            <a:pPr marL="171450" indent="-171450">
              <a:buFont typeface="Arial" panose="020B0604020202020204" pitchFamily="34" charset="0"/>
              <a:buChar char="•"/>
            </a:pPr>
            <a:r>
              <a:rPr lang="en-US" sz="1200" dirty="0">
                <a:solidFill>
                  <a:schemeClr val="accent4">
                    <a:lumMod val="75000"/>
                  </a:schemeClr>
                </a:solidFill>
              </a:rPr>
              <a:t>Conduct roadshows to communicate practices and ways of working</a:t>
            </a:r>
          </a:p>
          <a:p>
            <a:pPr marL="171450" indent="-171450">
              <a:buFont typeface="Arial" panose="020B0604020202020204" pitchFamily="34" charset="0"/>
              <a:buChar char="•"/>
            </a:pPr>
            <a:r>
              <a:rPr lang="en-US" sz="1200" dirty="0">
                <a:solidFill>
                  <a:schemeClr val="accent4">
                    <a:lumMod val="75000"/>
                  </a:schemeClr>
                </a:solidFill>
              </a:rPr>
              <a:t>Develop detailed plans for increment</a:t>
            </a:r>
            <a:endParaRPr lang="en-US" sz="1200" dirty="0">
              <a:solidFill>
                <a:schemeClr val="accent1"/>
              </a:solidFill>
            </a:endParaRPr>
          </a:p>
          <a:p>
            <a:pPr marL="91440"/>
            <a:endParaRPr lang="en-US" sz="1200" dirty="0">
              <a:solidFill>
                <a:schemeClr val="accent4">
                  <a:lumMod val="75000"/>
                </a:schemeClr>
              </a:solidFill>
            </a:endParaRPr>
          </a:p>
        </p:txBody>
      </p:sp>
      <p:sp>
        <p:nvSpPr>
          <p:cNvPr id="18" name="Rectangle 17">
            <a:extLst>
              <a:ext uri="{FF2B5EF4-FFF2-40B4-BE49-F238E27FC236}">
                <a16:creationId xmlns:a16="http://schemas.microsoft.com/office/drawing/2014/main" xmlns="" id="{8AF6A76A-DBC5-9544-B0C7-49D0B8BC43D3}"/>
              </a:ext>
            </a:extLst>
          </p:cNvPr>
          <p:cNvSpPr/>
          <p:nvPr/>
        </p:nvSpPr>
        <p:spPr>
          <a:xfrm rot="5400000" flipH="1">
            <a:off x="7881956" y="4653848"/>
            <a:ext cx="45719" cy="630596"/>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accent6"/>
              </a:solidFill>
              <a:latin typeface="+mj-lt"/>
            </a:endParaRPr>
          </a:p>
        </p:txBody>
      </p:sp>
      <p:sp>
        <p:nvSpPr>
          <p:cNvPr id="19" name="TextBox 18">
            <a:extLst>
              <a:ext uri="{FF2B5EF4-FFF2-40B4-BE49-F238E27FC236}">
                <a16:creationId xmlns:a16="http://schemas.microsoft.com/office/drawing/2014/main" xmlns="" id="{D27EA363-8288-9347-ABE1-AC09AC2FC10F}"/>
              </a:ext>
            </a:extLst>
          </p:cNvPr>
          <p:cNvSpPr txBox="1"/>
          <p:nvPr/>
        </p:nvSpPr>
        <p:spPr>
          <a:xfrm>
            <a:off x="8326564" y="4499736"/>
            <a:ext cx="3274743" cy="338554"/>
          </a:xfrm>
          <a:prstGeom prst="rect">
            <a:avLst/>
          </a:prstGeom>
          <a:noFill/>
        </p:spPr>
        <p:txBody>
          <a:bodyPr wrap="none" rtlCol="0">
            <a:spAutoFit/>
          </a:bodyPr>
          <a:lstStyle/>
          <a:p>
            <a:r>
              <a:rPr lang="en-US" sz="1600" b="1">
                <a:latin typeface="+mj-lt"/>
              </a:rPr>
              <a:t>CONDUCT PILOT / NEXT INCREMENT</a:t>
            </a:r>
          </a:p>
        </p:txBody>
      </p:sp>
      <p:sp>
        <p:nvSpPr>
          <p:cNvPr id="20" name="Rectangle 19">
            <a:extLst>
              <a:ext uri="{FF2B5EF4-FFF2-40B4-BE49-F238E27FC236}">
                <a16:creationId xmlns:a16="http://schemas.microsoft.com/office/drawing/2014/main" xmlns="" id="{30977B3B-DBF3-944F-A7F6-64CC4AA330EA}"/>
              </a:ext>
            </a:extLst>
          </p:cNvPr>
          <p:cNvSpPr/>
          <p:nvPr/>
        </p:nvSpPr>
        <p:spPr>
          <a:xfrm>
            <a:off x="8186077" y="4592071"/>
            <a:ext cx="45719" cy="108703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endParaRPr>
          </a:p>
        </p:txBody>
      </p:sp>
      <p:sp>
        <p:nvSpPr>
          <p:cNvPr id="25" name="TextBox 24">
            <a:extLst>
              <a:ext uri="{FF2B5EF4-FFF2-40B4-BE49-F238E27FC236}">
                <a16:creationId xmlns:a16="http://schemas.microsoft.com/office/drawing/2014/main" xmlns="" id="{7243E645-6BEB-C04B-8785-DFB30CB55ADB}"/>
              </a:ext>
            </a:extLst>
          </p:cNvPr>
          <p:cNvSpPr txBox="1"/>
          <p:nvPr/>
        </p:nvSpPr>
        <p:spPr>
          <a:xfrm>
            <a:off x="8353995" y="4763765"/>
            <a:ext cx="3113432" cy="1015663"/>
          </a:xfrm>
          <a:prstGeom prst="rect">
            <a:avLst/>
          </a:prstGeom>
          <a:noFill/>
        </p:spPr>
        <p:txBody>
          <a:bodyPr wrap="square" rtlCol="0">
            <a:spAutoFit/>
          </a:bodyPr>
          <a:lstStyle/>
          <a:p>
            <a:r>
              <a:rPr lang="en-US" sz="1200">
                <a:solidFill>
                  <a:schemeClr val="accent4">
                    <a:lumMod val="75000"/>
                  </a:schemeClr>
                </a:solidFill>
              </a:rPr>
              <a:t>Deliver immediate business results and create organizational learning</a:t>
            </a:r>
          </a:p>
          <a:p>
            <a:endParaRPr lang="en-US" sz="1200" b="1">
              <a:solidFill>
                <a:schemeClr val="accent1"/>
              </a:solidFill>
              <a:latin typeface="+mj-lt"/>
            </a:endParaRPr>
          </a:p>
          <a:p>
            <a:pPr marL="171450" indent="-171450">
              <a:buFont typeface="Arial" panose="020B0604020202020204" pitchFamily="34" charset="0"/>
              <a:buChar char="•"/>
            </a:pPr>
            <a:r>
              <a:rPr lang="en-US" sz="1200">
                <a:solidFill>
                  <a:schemeClr val="accent4">
                    <a:lumMod val="75000"/>
                  </a:schemeClr>
                </a:solidFill>
              </a:rPr>
              <a:t>Form teams and execute pilot objectives</a:t>
            </a:r>
          </a:p>
          <a:p>
            <a:pPr marL="171450" indent="-171450">
              <a:buFont typeface="Arial" panose="020B0604020202020204" pitchFamily="34" charset="0"/>
              <a:buChar char="•"/>
            </a:pPr>
            <a:r>
              <a:rPr lang="en-US" sz="1200">
                <a:solidFill>
                  <a:schemeClr val="accent4">
                    <a:lumMod val="75000"/>
                  </a:schemeClr>
                </a:solidFill>
              </a:rPr>
              <a:t>Coach for safety and performance</a:t>
            </a:r>
          </a:p>
        </p:txBody>
      </p:sp>
      <p:sp>
        <p:nvSpPr>
          <p:cNvPr id="27" name="TextBox 26">
            <a:extLst>
              <a:ext uri="{FF2B5EF4-FFF2-40B4-BE49-F238E27FC236}">
                <a16:creationId xmlns:a16="http://schemas.microsoft.com/office/drawing/2014/main" xmlns="" id="{C65A597D-16CB-DF47-819D-0E75B978DFC8}"/>
              </a:ext>
            </a:extLst>
          </p:cNvPr>
          <p:cNvSpPr txBox="1"/>
          <p:nvPr/>
        </p:nvSpPr>
        <p:spPr>
          <a:xfrm>
            <a:off x="731043" y="2479586"/>
            <a:ext cx="2310377" cy="338554"/>
          </a:xfrm>
          <a:prstGeom prst="rect">
            <a:avLst/>
          </a:prstGeom>
          <a:noFill/>
        </p:spPr>
        <p:txBody>
          <a:bodyPr wrap="none" rtlCol="0">
            <a:spAutoFit/>
          </a:bodyPr>
          <a:lstStyle/>
          <a:p>
            <a:pPr algn="r"/>
            <a:r>
              <a:rPr lang="en-US" sz="1600" b="1" dirty="0">
                <a:latin typeface="+mj-lt"/>
              </a:rPr>
              <a:t>ENABLE ENTERPRISE COE</a:t>
            </a:r>
          </a:p>
        </p:txBody>
      </p:sp>
      <p:sp>
        <p:nvSpPr>
          <p:cNvPr id="28" name="Rectangle 27">
            <a:extLst>
              <a:ext uri="{FF2B5EF4-FFF2-40B4-BE49-F238E27FC236}">
                <a16:creationId xmlns:a16="http://schemas.microsoft.com/office/drawing/2014/main" xmlns="" id="{733EDF82-654A-1E49-A0C3-61EF41339DFC}"/>
              </a:ext>
            </a:extLst>
          </p:cNvPr>
          <p:cNvSpPr/>
          <p:nvPr/>
        </p:nvSpPr>
        <p:spPr>
          <a:xfrm>
            <a:off x="3745816" y="2521419"/>
            <a:ext cx="45719" cy="2550122"/>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endParaRPr>
          </a:p>
        </p:txBody>
      </p:sp>
      <p:pic>
        <p:nvPicPr>
          <p:cNvPr id="30" name="Picture 29">
            <a:extLst>
              <a:ext uri="{FF2B5EF4-FFF2-40B4-BE49-F238E27FC236}">
                <a16:creationId xmlns:a16="http://schemas.microsoft.com/office/drawing/2014/main" xmlns="" id="{12B0E65E-C6B6-454F-8F70-526F777D46D0}"/>
              </a:ext>
            </a:extLst>
          </p:cNvPr>
          <p:cNvPicPr>
            <a:picLocks noChangeAspect="1"/>
          </p:cNvPicPr>
          <p:nvPr/>
        </p:nvPicPr>
        <p:blipFill>
          <a:blip r:embed="rId3"/>
          <a:stretch>
            <a:fillRect/>
          </a:stretch>
        </p:blipFill>
        <p:spPr>
          <a:xfrm>
            <a:off x="671567" y="6254414"/>
            <a:ext cx="469900" cy="520700"/>
          </a:xfrm>
          <a:prstGeom prst="rect">
            <a:avLst/>
          </a:prstGeom>
        </p:spPr>
      </p:pic>
      <p:sp>
        <p:nvSpPr>
          <p:cNvPr id="29" name="Rectangle 28">
            <a:extLst>
              <a:ext uri="{FF2B5EF4-FFF2-40B4-BE49-F238E27FC236}">
                <a16:creationId xmlns:a16="http://schemas.microsoft.com/office/drawing/2014/main" xmlns="" id="{2E64915E-14E7-8D4E-9725-37EAD3FC2BFD}"/>
              </a:ext>
            </a:extLst>
          </p:cNvPr>
          <p:cNvSpPr/>
          <p:nvPr/>
        </p:nvSpPr>
        <p:spPr>
          <a:xfrm rot="5400000" flipH="1">
            <a:off x="7742297" y="2381630"/>
            <a:ext cx="45719" cy="87302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accent6"/>
              </a:solidFill>
              <a:latin typeface="+mj-lt"/>
            </a:endParaRPr>
          </a:p>
        </p:txBody>
      </p:sp>
      <p:sp>
        <p:nvSpPr>
          <p:cNvPr id="31" name="Rectangle 30">
            <a:extLst>
              <a:ext uri="{FF2B5EF4-FFF2-40B4-BE49-F238E27FC236}">
                <a16:creationId xmlns:a16="http://schemas.microsoft.com/office/drawing/2014/main" xmlns="" id="{CF614739-B5A3-E143-88B8-856ADCDE2CDA}"/>
              </a:ext>
            </a:extLst>
          </p:cNvPr>
          <p:cNvSpPr/>
          <p:nvPr/>
        </p:nvSpPr>
        <p:spPr>
          <a:xfrm rot="5400000" flipH="1">
            <a:off x="4079843" y="3028569"/>
            <a:ext cx="45719" cy="653514"/>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accent6"/>
              </a:solidFill>
              <a:latin typeface="+mj-lt"/>
            </a:endParaRPr>
          </a:p>
        </p:txBody>
      </p:sp>
      <p:pic>
        <p:nvPicPr>
          <p:cNvPr id="22" name="Picture 21">
            <a:extLst>
              <a:ext uri="{FF2B5EF4-FFF2-40B4-BE49-F238E27FC236}">
                <a16:creationId xmlns:a16="http://schemas.microsoft.com/office/drawing/2014/main" xmlns="" id="{624244B1-335E-DA40-B314-FCE0C83BECD9}"/>
              </a:ext>
            </a:extLst>
          </p:cNvPr>
          <p:cNvPicPr>
            <a:picLocks noChangeAspect="1"/>
          </p:cNvPicPr>
          <p:nvPr/>
        </p:nvPicPr>
        <p:blipFill>
          <a:blip r:embed="rId4"/>
          <a:stretch>
            <a:fillRect/>
          </a:stretch>
        </p:blipFill>
        <p:spPr>
          <a:xfrm>
            <a:off x="4041237" y="2064389"/>
            <a:ext cx="3948161" cy="3951320"/>
          </a:xfrm>
          <a:prstGeom prst="rect">
            <a:avLst/>
          </a:prstGeom>
        </p:spPr>
      </p:pic>
    </p:spTree>
    <p:extLst>
      <p:ext uri="{BB962C8B-B14F-4D97-AF65-F5344CB8AC3E}">
        <p14:creationId xmlns:p14="http://schemas.microsoft.com/office/powerpoint/2010/main" val="92532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22379177-16F8-4546-A6EF-702CB3C4A573}"/>
              </a:ext>
            </a:extLst>
          </p:cNvPr>
          <p:cNvSpPr/>
          <p:nvPr/>
        </p:nvSpPr>
        <p:spPr>
          <a:xfrm>
            <a:off x="3639416" y="5193010"/>
            <a:ext cx="4328666" cy="822960"/>
          </a:xfrm>
          <a:prstGeom prst="rect">
            <a:avLst/>
          </a:prstGeom>
          <a:solidFill>
            <a:srgbClr val="EBEBEB">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endParaRPr>
          </a:p>
        </p:txBody>
      </p:sp>
      <p:sp>
        <p:nvSpPr>
          <p:cNvPr id="5" name="Rectangle 4">
            <a:extLst>
              <a:ext uri="{FF2B5EF4-FFF2-40B4-BE49-F238E27FC236}">
                <a16:creationId xmlns:a16="http://schemas.microsoft.com/office/drawing/2014/main" xmlns="" id="{54A6CE5B-F9DE-884D-9C04-B992FE8CC818}"/>
              </a:ext>
            </a:extLst>
          </p:cNvPr>
          <p:cNvSpPr/>
          <p:nvPr/>
        </p:nvSpPr>
        <p:spPr>
          <a:xfrm>
            <a:off x="3753697" y="2090467"/>
            <a:ext cx="4131774" cy="856645"/>
          </a:xfrm>
          <a:prstGeom prst="rect">
            <a:avLst/>
          </a:prstGeom>
          <a:ln>
            <a:noFill/>
          </a:ln>
        </p:spPr>
        <p:txBody>
          <a:bodyPr wrap="square">
            <a:spAutoFit/>
          </a:bodyPr>
          <a:lstStyle/>
          <a:p>
            <a:pPr lvl="0">
              <a:spcAft>
                <a:spcPts val="200"/>
              </a:spcAft>
              <a:defRPr/>
            </a:pPr>
            <a:r>
              <a:rPr lang="en-US" sz="800" b="1" spc="180">
                <a:solidFill>
                  <a:srgbClr val="4ABD92"/>
                </a:solidFill>
              </a:rPr>
              <a:t>TEAM ALIGNMENT AND FLOW </a:t>
            </a:r>
            <a:r>
              <a:rPr lang="en-US" sz="800">
                <a:solidFill>
                  <a:schemeClr val="accent4">
                    <a:lumMod val="75000"/>
                  </a:schemeClr>
                </a:solidFill>
              </a:rPr>
              <a:t>– Agreement on a model for establishing teams with appropriate responsibilities (e.g., investment decisions and priorities/tradeoffs). Alignment on a design for the flow of work. Clarity of roles and responsibilities.</a:t>
            </a:r>
          </a:p>
          <a:p>
            <a:pPr lvl="0">
              <a:spcAft>
                <a:spcPts val="200"/>
              </a:spcAft>
              <a:defRPr/>
            </a:pPr>
            <a:r>
              <a:rPr lang="en-US" sz="800" b="1" spc="180">
                <a:solidFill>
                  <a:srgbClr val="4ABD92"/>
                </a:solidFill>
              </a:rPr>
              <a:t>TAILORED PRACTICES &amp; PLAYBOOK </a:t>
            </a:r>
            <a:r>
              <a:rPr lang="en-US" sz="800">
                <a:solidFill>
                  <a:schemeClr val="accent4">
                    <a:lumMod val="75000"/>
                  </a:schemeClr>
                </a:solidFill>
              </a:rPr>
              <a:t>- The Playbook will consolidate and incorporate Activity Guides, job aids, and training materials detailing the set of practices to be implemented and coached. </a:t>
            </a:r>
          </a:p>
        </p:txBody>
      </p:sp>
      <p:sp>
        <p:nvSpPr>
          <p:cNvPr id="6" name="Rectangle 5">
            <a:extLst>
              <a:ext uri="{FF2B5EF4-FFF2-40B4-BE49-F238E27FC236}">
                <a16:creationId xmlns:a16="http://schemas.microsoft.com/office/drawing/2014/main" xmlns="" id="{6BFFCC5D-0091-F145-A246-1EA7815E0D9B}"/>
              </a:ext>
            </a:extLst>
          </p:cNvPr>
          <p:cNvSpPr/>
          <p:nvPr/>
        </p:nvSpPr>
        <p:spPr>
          <a:xfrm>
            <a:off x="358462" y="2090467"/>
            <a:ext cx="3149148" cy="856645"/>
          </a:xfrm>
          <a:prstGeom prst="rect">
            <a:avLst/>
          </a:prstGeom>
          <a:noFill/>
          <a:ln>
            <a:noFill/>
          </a:ln>
        </p:spPr>
        <p:txBody>
          <a:bodyPr wrap="square">
            <a:spAutoFit/>
          </a:bodyPr>
          <a:lstStyle/>
          <a:p>
            <a:pPr>
              <a:spcAft>
                <a:spcPts val="200"/>
              </a:spcAft>
              <a:defRPr/>
            </a:pPr>
            <a:r>
              <a:rPr lang="en-US" sz="800" b="1" spc="180">
                <a:solidFill>
                  <a:srgbClr val="4ABD92"/>
                </a:solidFill>
              </a:rPr>
              <a:t>STRATEGY AND ROADMAP </a:t>
            </a:r>
            <a:r>
              <a:rPr lang="en-US" sz="800">
                <a:solidFill>
                  <a:schemeClr val="accent4">
                    <a:lumMod val="75000"/>
                  </a:schemeClr>
                </a:solidFill>
              </a:rPr>
              <a:t>–  Form a guiding coalition, refine and align on the strategy, and develop a clear roadmap.</a:t>
            </a:r>
          </a:p>
          <a:p>
            <a:pPr lvl="0">
              <a:spcAft>
                <a:spcPts val="200"/>
              </a:spcAft>
              <a:defRPr/>
            </a:pPr>
            <a:r>
              <a:rPr lang="en-US" sz="800" b="1" spc="180">
                <a:solidFill>
                  <a:srgbClr val="4ABD92"/>
                </a:solidFill>
              </a:rPr>
              <a:t>BRANDING, MEASUREMENT &amp; COMMS </a:t>
            </a:r>
            <a:r>
              <a:rPr lang="en-US" sz="800">
                <a:solidFill>
                  <a:schemeClr val="accent4">
                    <a:lumMod val="75000"/>
                  </a:schemeClr>
                </a:solidFill>
              </a:rPr>
              <a:t>– Clear ways to measure and report progress on adoption AND business impact of the change. Definition of the transformation messaging and the communication plan.</a:t>
            </a:r>
          </a:p>
        </p:txBody>
      </p:sp>
      <p:sp>
        <p:nvSpPr>
          <p:cNvPr id="11" name="Rectangle 10">
            <a:extLst>
              <a:ext uri="{FF2B5EF4-FFF2-40B4-BE49-F238E27FC236}">
                <a16:creationId xmlns:a16="http://schemas.microsoft.com/office/drawing/2014/main" xmlns="" id="{9FFFEDFC-2880-1642-87B4-49C80E9294FB}"/>
              </a:ext>
            </a:extLst>
          </p:cNvPr>
          <p:cNvSpPr/>
          <p:nvPr/>
        </p:nvSpPr>
        <p:spPr>
          <a:xfrm>
            <a:off x="8131559" y="2090467"/>
            <a:ext cx="3577921" cy="856645"/>
          </a:xfrm>
          <a:prstGeom prst="rect">
            <a:avLst/>
          </a:prstGeom>
          <a:ln>
            <a:noFill/>
          </a:ln>
        </p:spPr>
        <p:txBody>
          <a:bodyPr wrap="square">
            <a:spAutoFit/>
          </a:bodyPr>
          <a:lstStyle/>
          <a:p>
            <a:pPr lvl="0">
              <a:spcAft>
                <a:spcPts val="200"/>
              </a:spcAft>
              <a:defRPr/>
            </a:pPr>
            <a:r>
              <a:rPr lang="en-US" sz="800" b="1" spc="180">
                <a:solidFill>
                  <a:srgbClr val="4ABD92"/>
                </a:solidFill>
              </a:rPr>
              <a:t>PRODUCT AREA ENGAGEMENT MODEL </a:t>
            </a:r>
            <a:r>
              <a:rPr lang="en-US" sz="800">
                <a:solidFill>
                  <a:schemeClr val="accent4">
                    <a:lumMod val="75000"/>
                  </a:schemeClr>
                </a:solidFill>
              </a:rPr>
              <a:t>- The engagement model defines the program management approach and escalation model between the Agile COE team and product area teams engaged in transformation. </a:t>
            </a:r>
          </a:p>
          <a:p>
            <a:r>
              <a:rPr lang="en-US" sz="800" b="1" spc="180">
                <a:solidFill>
                  <a:srgbClr val="4ABD92"/>
                </a:solidFill>
              </a:rPr>
              <a:t>STAFF DEVELOPMENT AND COACHING </a:t>
            </a:r>
            <a:r>
              <a:rPr lang="en-US" sz="800">
                <a:solidFill>
                  <a:schemeClr val="accent4">
                    <a:lumMod val="75000"/>
                  </a:schemeClr>
                </a:solidFill>
              </a:rPr>
              <a:t>– Detailed plan and approach for supporting and coaching team members as they adopt new practices and ways of working.</a:t>
            </a:r>
          </a:p>
        </p:txBody>
      </p:sp>
      <p:sp>
        <p:nvSpPr>
          <p:cNvPr id="26" name="Rectangle 25">
            <a:extLst>
              <a:ext uri="{FF2B5EF4-FFF2-40B4-BE49-F238E27FC236}">
                <a16:creationId xmlns:a16="http://schemas.microsoft.com/office/drawing/2014/main" xmlns="" id="{0A0588BB-D421-B94D-AF90-5527B83721A3}"/>
              </a:ext>
            </a:extLst>
          </p:cNvPr>
          <p:cNvSpPr/>
          <p:nvPr/>
        </p:nvSpPr>
        <p:spPr>
          <a:xfrm>
            <a:off x="358462" y="3636132"/>
            <a:ext cx="3149148" cy="733534"/>
          </a:xfrm>
          <a:prstGeom prst="rect">
            <a:avLst/>
          </a:prstGeom>
          <a:ln>
            <a:noFill/>
          </a:ln>
        </p:spPr>
        <p:txBody>
          <a:bodyPr wrap="square">
            <a:spAutoFit/>
          </a:bodyPr>
          <a:lstStyle/>
          <a:p>
            <a:pPr>
              <a:spcAft>
                <a:spcPts val="200"/>
              </a:spcAft>
              <a:defRPr/>
            </a:pPr>
            <a:r>
              <a:rPr lang="en-US" sz="800" b="1" spc="180">
                <a:solidFill>
                  <a:srgbClr val="4ABD92"/>
                </a:solidFill>
              </a:rPr>
              <a:t>ROLE CLARITY </a:t>
            </a:r>
            <a:r>
              <a:rPr lang="en-US" sz="800">
                <a:solidFill>
                  <a:srgbClr val="999999">
                    <a:lumMod val="75000"/>
                  </a:srgbClr>
                </a:solidFill>
              </a:rPr>
              <a:t>– Workshops to develop clarity and tailor roles. Gain alignment and support for an emerging way of working.</a:t>
            </a:r>
          </a:p>
          <a:p>
            <a:pPr>
              <a:spcAft>
                <a:spcPts val="200"/>
              </a:spcAft>
              <a:defRPr/>
            </a:pPr>
            <a:r>
              <a:rPr lang="en-US" sz="800" b="1" spc="180">
                <a:solidFill>
                  <a:srgbClr val="4ABD92"/>
                </a:solidFill>
              </a:rPr>
              <a:t>PRACTICES AND TECHNIQUES </a:t>
            </a:r>
            <a:r>
              <a:rPr lang="en-US" sz="800">
                <a:solidFill>
                  <a:srgbClr val="999999">
                    <a:lumMod val="75000"/>
                  </a:srgbClr>
                </a:solidFill>
              </a:rPr>
              <a:t>– Workshops and training to tailor practices, align on techniques, and prepare select teams for initial pilot.</a:t>
            </a:r>
          </a:p>
        </p:txBody>
      </p:sp>
      <p:sp>
        <p:nvSpPr>
          <p:cNvPr id="28" name="Rectangle 27">
            <a:extLst>
              <a:ext uri="{FF2B5EF4-FFF2-40B4-BE49-F238E27FC236}">
                <a16:creationId xmlns:a16="http://schemas.microsoft.com/office/drawing/2014/main" xmlns="" id="{F1568B6E-05FC-A845-B99B-F897FD8DF7B9}"/>
              </a:ext>
            </a:extLst>
          </p:cNvPr>
          <p:cNvSpPr/>
          <p:nvPr/>
        </p:nvSpPr>
        <p:spPr>
          <a:xfrm>
            <a:off x="3753697" y="3636132"/>
            <a:ext cx="4131774" cy="610424"/>
          </a:xfrm>
          <a:prstGeom prst="rect">
            <a:avLst/>
          </a:prstGeom>
          <a:ln>
            <a:noFill/>
          </a:ln>
        </p:spPr>
        <p:txBody>
          <a:bodyPr wrap="square">
            <a:spAutoFit/>
          </a:bodyPr>
          <a:lstStyle/>
          <a:p>
            <a:pPr lvl="0">
              <a:spcAft>
                <a:spcPts val="200"/>
              </a:spcAft>
              <a:defRPr/>
            </a:pPr>
            <a:r>
              <a:rPr lang="en-US" sz="800" b="1" spc="180">
                <a:solidFill>
                  <a:srgbClr val="4ABD92"/>
                </a:solidFill>
              </a:rPr>
              <a:t>PRELIMINARY TALENT IDENTIFICATION – </a:t>
            </a:r>
            <a:r>
              <a:rPr lang="en-US" sz="800">
                <a:solidFill>
                  <a:srgbClr val="999999">
                    <a:lumMod val="75000"/>
                  </a:srgbClr>
                </a:solidFill>
              </a:rPr>
              <a:t>Fine-tune coaching plans unique to the individual teams and team members that will participate in the pilot.</a:t>
            </a:r>
            <a:endParaRPr lang="en-US" sz="800" b="1" spc="180">
              <a:solidFill>
                <a:srgbClr val="4ABD92"/>
              </a:solidFill>
            </a:endParaRPr>
          </a:p>
          <a:p>
            <a:pPr lvl="0">
              <a:spcAft>
                <a:spcPts val="200"/>
              </a:spcAft>
              <a:defRPr/>
            </a:pPr>
            <a:r>
              <a:rPr lang="en-US" sz="800" b="1" spc="180">
                <a:solidFill>
                  <a:srgbClr val="4ABD92"/>
                </a:solidFill>
              </a:rPr>
              <a:t>DETAILED PILOT PLAN </a:t>
            </a:r>
            <a:r>
              <a:rPr lang="en-US" sz="800">
                <a:solidFill>
                  <a:srgbClr val="999999">
                    <a:lumMod val="75000"/>
                  </a:srgbClr>
                </a:solidFill>
              </a:rPr>
              <a:t>– Concrete plan for execution of the pilot, including objectives, measures of success, staffing, and timing.</a:t>
            </a:r>
          </a:p>
        </p:txBody>
      </p:sp>
      <p:sp>
        <p:nvSpPr>
          <p:cNvPr id="30" name="Rectangle 29">
            <a:extLst>
              <a:ext uri="{FF2B5EF4-FFF2-40B4-BE49-F238E27FC236}">
                <a16:creationId xmlns:a16="http://schemas.microsoft.com/office/drawing/2014/main" xmlns="" id="{44216864-0E85-3343-9811-EB693C7A015F}"/>
              </a:ext>
            </a:extLst>
          </p:cNvPr>
          <p:cNvSpPr/>
          <p:nvPr/>
        </p:nvSpPr>
        <p:spPr>
          <a:xfrm>
            <a:off x="8131559" y="3636132"/>
            <a:ext cx="3376900" cy="584775"/>
          </a:xfrm>
          <a:prstGeom prst="rect">
            <a:avLst/>
          </a:prstGeom>
          <a:ln>
            <a:noFill/>
          </a:ln>
        </p:spPr>
        <p:txBody>
          <a:bodyPr wrap="square">
            <a:spAutoFit/>
          </a:bodyPr>
          <a:lstStyle/>
          <a:p>
            <a:pPr>
              <a:spcAft>
                <a:spcPts val="200"/>
              </a:spcAft>
              <a:defRPr/>
            </a:pPr>
            <a:r>
              <a:rPr lang="en-US" sz="800" b="1" spc="180">
                <a:solidFill>
                  <a:srgbClr val="4ABD92"/>
                </a:solidFill>
              </a:rPr>
              <a:t>ROADSHOWS AND READINESS </a:t>
            </a:r>
            <a:r>
              <a:rPr lang="en-US" sz="800">
                <a:solidFill>
                  <a:srgbClr val="999999">
                    <a:lumMod val="75000"/>
                  </a:srgbClr>
                </a:solidFill>
              </a:rPr>
              <a:t>– Create energy and excitement for the change by conducting a series of awareness events and telling a compelling story about the vision and approach. Enlist support and establish feedback and engagement mechanisms.</a:t>
            </a:r>
          </a:p>
        </p:txBody>
      </p:sp>
      <p:sp>
        <p:nvSpPr>
          <p:cNvPr id="33" name="Rectangle 32">
            <a:extLst>
              <a:ext uri="{FF2B5EF4-FFF2-40B4-BE49-F238E27FC236}">
                <a16:creationId xmlns:a16="http://schemas.microsoft.com/office/drawing/2014/main" xmlns="" id="{E25D05E5-B878-2445-A65D-86B937A81109}"/>
              </a:ext>
            </a:extLst>
          </p:cNvPr>
          <p:cNvSpPr/>
          <p:nvPr/>
        </p:nvSpPr>
        <p:spPr>
          <a:xfrm>
            <a:off x="358462" y="5108357"/>
            <a:ext cx="3149148" cy="733534"/>
          </a:xfrm>
          <a:prstGeom prst="rect">
            <a:avLst/>
          </a:prstGeom>
          <a:ln>
            <a:noFill/>
          </a:ln>
        </p:spPr>
        <p:txBody>
          <a:bodyPr wrap="square">
            <a:spAutoFit/>
          </a:bodyPr>
          <a:lstStyle/>
          <a:p>
            <a:pPr>
              <a:spcAft>
                <a:spcPts val="200"/>
              </a:spcAft>
              <a:defRPr/>
            </a:pPr>
            <a:r>
              <a:rPr lang="en-US" sz="800" b="1" spc="180">
                <a:solidFill>
                  <a:srgbClr val="4ABD92"/>
                </a:solidFill>
              </a:rPr>
              <a:t>DETAILED CHANGE MGT PLAN </a:t>
            </a:r>
            <a:r>
              <a:rPr lang="en-US" sz="800">
                <a:solidFill>
                  <a:srgbClr val="999999">
                    <a:lumMod val="75000"/>
                  </a:srgbClr>
                </a:solidFill>
              </a:rPr>
              <a:t>– Conduct stakeholder analysis and impact mapping, develop individualized engagement plans, optimize for safety.</a:t>
            </a:r>
          </a:p>
          <a:p>
            <a:pPr lvl="0">
              <a:spcAft>
                <a:spcPts val="200"/>
              </a:spcAft>
              <a:defRPr/>
            </a:pPr>
            <a:r>
              <a:rPr lang="en-US" sz="800" b="1" spc="180">
                <a:solidFill>
                  <a:srgbClr val="4ABD92"/>
                </a:solidFill>
              </a:rPr>
              <a:t>TEAM FORMATION </a:t>
            </a:r>
            <a:r>
              <a:rPr lang="en-US" sz="800">
                <a:solidFill>
                  <a:srgbClr val="999999">
                    <a:lumMod val="75000"/>
                  </a:srgbClr>
                </a:solidFill>
              </a:rPr>
              <a:t>– Conduct workshops and kick-off sessions to establish final team design and align team members to roles.</a:t>
            </a:r>
          </a:p>
        </p:txBody>
      </p:sp>
      <p:sp>
        <p:nvSpPr>
          <p:cNvPr id="39" name="Rectangle 38">
            <a:extLst>
              <a:ext uri="{FF2B5EF4-FFF2-40B4-BE49-F238E27FC236}">
                <a16:creationId xmlns:a16="http://schemas.microsoft.com/office/drawing/2014/main" xmlns="" id="{7AC9CD72-3677-044F-AAFA-992ABB79A654}"/>
              </a:ext>
            </a:extLst>
          </p:cNvPr>
          <p:cNvSpPr/>
          <p:nvPr/>
        </p:nvSpPr>
        <p:spPr>
          <a:xfrm>
            <a:off x="8131559" y="5108357"/>
            <a:ext cx="3555616" cy="979755"/>
          </a:xfrm>
          <a:prstGeom prst="rect">
            <a:avLst/>
          </a:prstGeom>
          <a:ln>
            <a:noFill/>
          </a:ln>
        </p:spPr>
        <p:txBody>
          <a:bodyPr wrap="square">
            <a:spAutoFit/>
          </a:bodyPr>
          <a:lstStyle/>
          <a:p>
            <a:pPr>
              <a:spcAft>
                <a:spcPts val="200"/>
              </a:spcAft>
              <a:defRPr/>
            </a:pPr>
            <a:r>
              <a:rPr lang="en-US" sz="800" b="1" spc="180" dirty="0">
                <a:solidFill>
                  <a:srgbClr val="4ABD92"/>
                </a:solidFill>
              </a:rPr>
              <a:t>METRICS DASHBOARD </a:t>
            </a:r>
            <a:r>
              <a:rPr lang="en-US" sz="800" dirty="0">
                <a:solidFill>
                  <a:srgbClr val="999999">
                    <a:lumMod val="75000"/>
                  </a:srgbClr>
                </a:solidFill>
              </a:rPr>
              <a:t>– Establish metrics dashboard with clear leading indicators around health of the teams. Work with team members and leadership to integrate metrics into day-to-day management routines.</a:t>
            </a:r>
          </a:p>
          <a:p>
            <a:pPr lvl="0">
              <a:spcAft>
                <a:spcPts val="200"/>
              </a:spcAft>
              <a:defRPr/>
            </a:pPr>
            <a:r>
              <a:rPr lang="en-US" sz="800" b="1" spc="180" dirty="0">
                <a:solidFill>
                  <a:srgbClr val="4ABD92"/>
                </a:solidFill>
              </a:rPr>
              <a:t>BACKLOG ESTABLISHMENT </a:t>
            </a:r>
            <a:r>
              <a:rPr lang="en-US" sz="800" dirty="0">
                <a:solidFill>
                  <a:srgbClr val="999999">
                    <a:lumMod val="75000"/>
                  </a:srgbClr>
                </a:solidFill>
              </a:rPr>
              <a:t>– Working sessions to establish clear standards for work intake and how to decompose work into prioritized, right-sized, and actionable requirements. Work with team members to progressively elaborate requirements and establish fine-grained clarity of pilot outcomes.</a:t>
            </a:r>
            <a:endParaRPr lang="en-US" sz="800" dirty="0">
              <a:solidFill>
                <a:schemeClr val="accent4">
                  <a:lumMod val="75000"/>
                </a:schemeClr>
              </a:solidFill>
            </a:endParaRPr>
          </a:p>
        </p:txBody>
      </p:sp>
      <p:sp>
        <p:nvSpPr>
          <p:cNvPr id="25" name="Rectangle 24">
            <a:extLst>
              <a:ext uri="{FF2B5EF4-FFF2-40B4-BE49-F238E27FC236}">
                <a16:creationId xmlns:a16="http://schemas.microsoft.com/office/drawing/2014/main" xmlns="" id="{BD9D0562-AFA2-3B4B-95EF-74FAD01869BD}"/>
              </a:ext>
            </a:extLst>
          </p:cNvPr>
          <p:cNvSpPr/>
          <p:nvPr/>
        </p:nvSpPr>
        <p:spPr>
          <a:xfrm>
            <a:off x="0" y="6216286"/>
            <a:ext cx="12192000" cy="64509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endParaRPr>
          </a:p>
        </p:txBody>
      </p:sp>
      <p:cxnSp>
        <p:nvCxnSpPr>
          <p:cNvPr id="31" name="Straight Connector 30">
            <a:extLst>
              <a:ext uri="{FF2B5EF4-FFF2-40B4-BE49-F238E27FC236}">
                <a16:creationId xmlns:a16="http://schemas.microsoft.com/office/drawing/2014/main" xmlns="" id="{4134F690-491B-0645-A83E-2DD0F08AC176}"/>
              </a:ext>
            </a:extLst>
          </p:cNvPr>
          <p:cNvCxnSpPr>
            <a:cxnSpLocks/>
          </p:cNvCxnSpPr>
          <p:nvPr/>
        </p:nvCxnSpPr>
        <p:spPr>
          <a:xfrm>
            <a:off x="3898482" y="6278621"/>
            <a:ext cx="0" cy="515835"/>
          </a:xfrm>
          <a:prstGeom prst="line">
            <a:avLst/>
          </a:prstGeom>
          <a:ln w="127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xmlns="" id="{0917BD08-50C1-1444-9817-E1EB69E39B95}"/>
              </a:ext>
            </a:extLst>
          </p:cNvPr>
          <p:cNvSpPr txBox="1"/>
          <p:nvPr/>
        </p:nvSpPr>
        <p:spPr>
          <a:xfrm>
            <a:off x="4026708" y="6247313"/>
            <a:ext cx="8059197" cy="577081"/>
          </a:xfrm>
          <a:prstGeom prst="rect">
            <a:avLst/>
          </a:prstGeom>
          <a:noFill/>
        </p:spPr>
        <p:txBody>
          <a:bodyPr wrap="square" rtlCol="0" anchor="t">
            <a:spAutoFit/>
          </a:bodyPr>
          <a:lstStyle/>
          <a:p>
            <a:pPr>
              <a:spcAft>
                <a:spcPts val="2000"/>
              </a:spcAft>
            </a:pPr>
            <a:r>
              <a:rPr lang="en-US" sz="1050" i="1" spc="30" dirty="0">
                <a:solidFill>
                  <a:schemeClr val="bg1"/>
                </a:solidFill>
              </a:rPr>
              <a:t>A practical and thorough plan ensures full leverage of existing agile capabilities and establishes frameworks, patterns, and practices that will be proven to work at Client. With active stewardship provided by the EPMO and the Agile COE, teams across the enterprise will be able to quickly, reliably, and enthusiastically embrace new agile ways of working. </a:t>
            </a:r>
          </a:p>
        </p:txBody>
      </p:sp>
      <p:sp>
        <p:nvSpPr>
          <p:cNvPr id="34" name="TextBox 33">
            <a:extLst>
              <a:ext uri="{FF2B5EF4-FFF2-40B4-BE49-F238E27FC236}">
                <a16:creationId xmlns:a16="http://schemas.microsoft.com/office/drawing/2014/main" xmlns="" id="{2E3807E9-91DD-4C48-8A17-6BFC31F8FA7C}"/>
              </a:ext>
            </a:extLst>
          </p:cNvPr>
          <p:cNvSpPr txBox="1"/>
          <p:nvPr/>
        </p:nvSpPr>
        <p:spPr>
          <a:xfrm>
            <a:off x="795472" y="6407222"/>
            <a:ext cx="3231236" cy="276999"/>
          </a:xfrm>
          <a:prstGeom prst="rect">
            <a:avLst/>
          </a:prstGeom>
          <a:noFill/>
        </p:spPr>
        <p:txBody>
          <a:bodyPr wrap="square" rtlCol="0">
            <a:spAutoFit/>
          </a:bodyPr>
          <a:lstStyle/>
          <a:p>
            <a:r>
              <a:rPr lang="en-US" sz="1200" b="1" spc="230">
                <a:solidFill>
                  <a:schemeClr val="bg1"/>
                </a:solidFill>
                <a:latin typeface="+mj-lt"/>
              </a:rPr>
              <a:t>THOUGHTFUL IMPLEMENTION</a:t>
            </a:r>
          </a:p>
        </p:txBody>
      </p:sp>
      <p:sp>
        <p:nvSpPr>
          <p:cNvPr id="4" name="Rounded Rectangle 3">
            <a:extLst>
              <a:ext uri="{FF2B5EF4-FFF2-40B4-BE49-F238E27FC236}">
                <a16:creationId xmlns:a16="http://schemas.microsoft.com/office/drawing/2014/main" xmlns="" id="{BD9FC09A-CFAC-F74A-BF8D-A8B77DA64F7C}"/>
              </a:ext>
            </a:extLst>
          </p:cNvPr>
          <p:cNvSpPr/>
          <p:nvPr/>
        </p:nvSpPr>
        <p:spPr>
          <a:xfrm>
            <a:off x="325572" y="1704207"/>
            <a:ext cx="11383908" cy="27432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pPr>
            <a:r>
              <a:rPr lang="en-US" sz="1200" b="1" spc="200" dirty="0"/>
              <a:t>ENABLE ENTERPRISE COE </a:t>
            </a:r>
            <a:r>
              <a:rPr lang="en-US" sz="1100" b="1" spc="200" dirty="0"/>
              <a:t>(4-5 WEEKS)</a:t>
            </a:r>
          </a:p>
        </p:txBody>
      </p:sp>
      <p:sp>
        <p:nvSpPr>
          <p:cNvPr id="13" name="Rounded Rectangle 12">
            <a:extLst>
              <a:ext uri="{FF2B5EF4-FFF2-40B4-BE49-F238E27FC236}">
                <a16:creationId xmlns:a16="http://schemas.microsoft.com/office/drawing/2014/main" xmlns="" id="{27BB9315-F657-C243-B552-9CA86A9AE553}"/>
              </a:ext>
            </a:extLst>
          </p:cNvPr>
          <p:cNvSpPr/>
          <p:nvPr/>
        </p:nvSpPr>
        <p:spPr>
          <a:xfrm>
            <a:off x="325572" y="3230685"/>
            <a:ext cx="11383909" cy="27432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pPr>
            <a:r>
              <a:rPr lang="en-US" sz="1200" b="1" spc="200"/>
              <a:t>GENERATE BUY-IN </a:t>
            </a:r>
            <a:r>
              <a:rPr lang="en-US" sz="1100" b="1" spc="200"/>
              <a:t>(2-3 WEEKS)</a:t>
            </a:r>
          </a:p>
        </p:txBody>
      </p:sp>
      <p:sp>
        <p:nvSpPr>
          <p:cNvPr id="14" name="Rounded Rectangle 13">
            <a:extLst>
              <a:ext uri="{FF2B5EF4-FFF2-40B4-BE49-F238E27FC236}">
                <a16:creationId xmlns:a16="http://schemas.microsoft.com/office/drawing/2014/main" xmlns="" id="{6E4307EF-6F9E-8C45-A894-FA2B481AC009}"/>
              </a:ext>
            </a:extLst>
          </p:cNvPr>
          <p:cNvSpPr/>
          <p:nvPr/>
        </p:nvSpPr>
        <p:spPr>
          <a:xfrm>
            <a:off x="325572" y="4704508"/>
            <a:ext cx="11383908" cy="27432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pPr>
            <a:r>
              <a:rPr lang="en-US" sz="1200" b="1" spc="200"/>
              <a:t>CONDUCT PILOT </a:t>
            </a:r>
            <a:r>
              <a:rPr lang="en-US" sz="1100" b="1" spc="200"/>
              <a:t>(8-9 WEEKS)</a:t>
            </a:r>
          </a:p>
        </p:txBody>
      </p:sp>
      <p:sp>
        <p:nvSpPr>
          <p:cNvPr id="42" name="Rectangle 41">
            <a:extLst>
              <a:ext uri="{FF2B5EF4-FFF2-40B4-BE49-F238E27FC236}">
                <a16:creationId xmlns:a16="http://schemas.microsoft.com/office/drawing/2014/main" xmlns="" id="{D9B032DE-E178-FC40-B951-8F1EF50D02B2}"/>
              </a:ext>
            </a:extLst>
          </p:cNvPr>
          <p:cNvSpPr/>
          <p:nvPr/>
        </p:nvSpPr>
        <p:spPr>
          <a:xfrm>
            <a:off x="3753697" y="5370858"/>
            <a:ext cx="4131774" cy="461665"/>
          </a:xfrm>
          <a:prstGeom prst="rect">
            <a:avLst/>
          </a:prstGeom>
          <a:ln>
            <a:noFill/>
          </a:ln>
        </p:spPr>
        <p:txBody>
          <a:bodyPr wrap="square">
            <a:spAutoFit/>
          </a:bodyPr>
          <a:lstStyle/>
          <a:p>
            <a:pPr>
              <a:spcAft>
                <a:spcPts val="200"/>
              </a:spcAft>
              <a:defRPr/>
            </a:pPr>
            <a:r>
              <a:rPr lang="en-US" sz="800" b="1" spc="180">
                <a:solidFill>
                  <a:srgbClr val="4ABD92"/>
                </a:solidFill>
              </a:rPr>
              <a:t>COACH FOR SUCCESS</a:t>
            </a:r>
            <a:r>
              <a:rPr lang="en-US" sz="800">
                <a:solidFill>
                  <a:srgbClr val="999999">
                    <a:lumMod val="75000"/>
                  </a:srgbClr>
                </a:solidFill>
              </a:rPr>
              <a:t> – Operate alongside team members to comfortably develop proficiency in new techniques and practices. Ensure successful delivery of pilot business objectives.</a:t>
            </a:r>
          </a:p>
        </p:txBody>
      </p:sp>
      <p:cxnSp>
        <p:nvCxnSpPr>
          <p:cNvPr id="46" name="Straight Connector 45">
            <a:extLst>
              <a:ext uri="{FF2B5EF4-FFF2-40B4-BE49-F238E27FC236}">
                <a16:creationId xmlns:a16="http://schemas.microsoft.com/office/drawing/2014/main" xmlns="" id="{B6DC86CF-4AAA-EE4D-9DA1-31BF184BD147}"/>
              </a:ext>
            </a:extLst>
          </p:cNvPr>
          <p:cNvCxnSpPr>
            <a:cxnSpLocks/>
          </p:cNvCxnSpPr>
          <p:nvPr/>
        </p:nvCxnSpPr>
        <p:spPr>
          <a:xfrm>
            <a:off x="3608539" y="2112425"/>
            <a:ext cx="0" cy="983822"/>
          </a:xfrm>
          <a:prstGeom prst="line">
            <a:avLst/>
          </a:prstGeom>
          <a:ln w="28575" cap="sq">
            <a:solidFill>
              <a:srgbClr val="DDDDDD"/>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xmlns="" id="{B53CAC7D-6477-D44F-843A-EE0ED682F551}"/>
              </a:ext>
            </a:extLst>
          </p:cNvPr>
          <p:cNvCxnSpPr>
            <a:cxnSpLocks/>
          </p:cNvCxnSpPr>
          <p:nvPr/>
        </p:nvCxnSpPr>
        <p:spPr>
          <a:xfrm>
            <a:off x="7935991" y="2117741"/>
            <a:ext cx="1214" cy="978506"/>
          </a:xfrm>
          <a:prstGeom prst="line">
            <a:avLst/>
          </a:prstGeom>
          <a:ln w="28575" cap="sq">
            <a:solidFill>
              <a:srgbClr val="DDDDDD"/>
            </a:solidFill>
            <a:tailEnd type="none"/>
          </a:ln>
          <a:effectLst/>
        </p:spPr>
        <p:style>
          <a:lnRef idx="2">
            <a:schemeClr val="accent1"/>
          </a:lnRef>
          <a:fillRef idx="0">
            <a:schemeClr val="accent1"/>
          </a:fillRef>
          <a:effectRef idx="1">
            <a:schemeClr val="accent1"/>
          </a:effectRef>
          <a:fontRef idx="minor">
            <a:schemeClr val="tx1"/>
          </a:fontRef>
        </p:style>
      </p:cxnSp>
      <p:sp>
        <p:nvSpPr>
          <p:cNvPr id="99" name="Oval 98">
            <a:extLst>
              <a:ext uri="{FF2B5EF4-FFF2-40B4-BE49-F238E27FC236}">
                <a16:creationId xmlns:a16="http://schemas.microsoft.com/office/drawing/2014/main" xmlns="" id="{73AF9851-6094-2648-B8F1-58039E0EA967}"/>
              </a:ext>
            </a:extLst>
          </p:cNvPr>
          <p:cNvSpPr/>
          <p:nvPr/>
        </p:nvSpPr>
        <p:spPr>
          <a:xfrm>
            <a:off x="11654632" y="5098362"/>
            <a:ext cx="73196" cy="73196"/>
          </a:xfrm>
          <a:prstGeom prst="ellipse">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endParaRPr>
          </a:p>
        </p:txBody>
      </p:sp>
      <p:pic>
        <p:nvPicPr>
          <p:cNvPr id="2" name="Picture 1">
            <a:extLst>
              <a:ext uri="{FF2B5EF4-FFF2-40B4-BE49-F238E27FC236}">
                <a16:creationId xmlns:a16="http://schemas.microsoft.com/office/drawing/2014/main" xmlns="" id="{B875A94F-9B59-6340-9F04-0D3CEBE5D7CC}"/>
              </a:ext>
            </a:extLst>
          </p:cNvPr>
          <p:cNvPicPr>
            <a:picLocks noChangeAspect="1"/>
          </p:cNvPicPr>
          <p:nvPr/>
        </p:nvPicPr>
        <p:blipFill>
          <a:blip r:embed="rId3"/>
          <a:stretch>
            <a:fillRect/>
          </a:stretch>
        </p:blipFill>
        <p:spPr>
          <a:xfrm>
            <a:off x="11168787" y="1664824"/>
            <a:ext cx="679344" cy="348381"/>
          </a:xfrm>
          <a:prstGeom prst="rect">
            <a:avLst/>
          </a:prstGeom>
        </p:spPr>
      </p:pic>
      <p:pic>
        <p:nvPicPr>
          <p:cNvPr id="54" name="Picture 53">
            <a:extLst>
              <a:ext uri="{FF2B5EF4-FFF2-40B4-BE49-F238E27FC236}">
                <a16:creationId xmlns:a16="http://schemas.microsoft.com/office/drawing/2014/main" xmlns="" id="{B300A2A6-AF29-E848-B57F-E886B33D1499}"/>
              </a:ext>
            </a:extLst>
          </p:cNvPr>
          <p:cNvPicPr>
            <a:picLocks noChangeAspect="1"/>
          </p:cNvPicPr>
          <p:nvPr/>
        </p:nvPicPr>
        <p:blipFill>
          <a:blip r:embed="rId3"/>
          <a:stretch>
            <a:fillRect/>
          </a:stretch>
        </p:blipFill>
        <p:spPr>
          <a:xfrm>
            <a:off x="11168787" y="3188967"/>
            <a:ext cx="679344" cy="348381"/>
          </a:xfrm>
          <a:prstGeom prst="rect">
            <a:avLst/>
          </a:prstGeom>
        </p:spPr>
      </p:pic>
      <p:pic>
        <p:nvPicPr>
          <p:cNvPr id="55" name="Picture 54">
            <a:extLst>
              <a:ext uri="{FF2B5EF4-FFF2-40B4-BE49-F238E27FC236}">
                <a16:creationId xmlns:a16="http://schemas.microsoft.com/office/drawing/2014/main" xmlns="" id="{8C2A0FCE-6AA6-AD4F-BE3C-5186C3182E2F}"/>
              </a:ext>
            </a:extLst>
          </p:cNvPr>
          <p:cNvPicPr>
            <a:picLocks noChangeAspect="1"/>
          </p:cNvPicPr>
          <p:nvPr/>
        </p:nvPicPr>
        <p:blipFill>
          <a:blip r:embed="rId3"/>
          <a:stretch>
            <a:fillRect/>
          </a:stretch>
        </p:blipFill>
        <p:spPr>
          <a:xfrm>
            <a:off x="11168787" y="4660491"/>
            <a:ext cx="679344" cy="348381"/>
          </a:xfrm>
          <a:prstGeom prst="rect">
            <a:avLst/>
          </a:prstGeom>
        </p:spPr>
      </p:pic>
      <p:sp>
        <p:nvSpPr>
          <p:cNvPr id="9" name="Title 8">
            <a:extLst>
              <a:ext uri="{FF2B5EF4-FFF2-40B4-BE49-F238E27FC236}">
                <a16:creationId xmlns:a16="http://schemas.microsoft.com/office/drawing/2014/main" xmlns="" id="{9710D99F-D05F-1D4F-B965-E1F0F0F923A9}"/>
              </a:ext>
            </a:extLst>
          </p:cNvPr>
          <p:cNvSpPr>
            <a:spLocks noGrp="1"/>
          </p:cNvSpPr>
          <p:nvPr>
            <p:ph type="ctrTitle"/>
          </p:nvPr>
        </p:nvSpPr>
        <p:spPr>
          <a:xfrm>
            <a:off x="-12357" y="731520"/>
            <a:ext cx="12192000" cy="813816"/>
          </a:xfrm>
        </p:spPr>
        <p:txBody>
          <a:bodyPr/>
          <a:lstStyle/>
          <a:p>
            <a:r>
              <a:rPr lang="en-US"/>
              <a:t>Our Recommendation for Initial Implementation</a:t>
            </a:r>
          </a:p>
        </p:txBody>
      </p:sp>
      <p:cxnSp>
        <p:nvCxnSpPr>
          <p:cNvPr id="71" name="Straight Connector 70">
            <a:extLst>
              <a:ext uri="{FF2B5EF4-FFF2-40B4-BE49-F238E27FC236}">
                <a16:creationId xmlns:a16="http://schemas.microsoft.com/office/drawing/2014/main" xmlns="" id="{A10F81C2-B533-9A45-8E26-ADE5B9CABE18}"/>
              </a:ext>
            </a:extLst>
          </p:cNvPr>
          <p:cNvCxnSpPr>
            <a:cxnSpLocks/>
          </p:cNvCxnSpPr>
          <p:nvPr/>
        </p:nvCxnSpPr>
        <p:spPr>
          <a:xfrm>
            <a:off x="3630046" y="3602982"/>
            <a:ext cx="0" cy="983822"/>
          </a:xfrm>
          <a:prstGeom prst="line">
            <a:avLst/>
          </a:prstGeom>
          <a:ln w="28575" cap="sq">
            <a:solidFill>
              <a:srgbClr val="DDDDDD"/>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xmlns="" id="{876160A8-F594-C74D-A469-FEE704C38FE4}"/>
              </a:ext>
            </a:extLst>
          </p:cNvPr>
          <p:cNvCxnSpPr>
            <a:cxnSpLocks/>
          </p:cNvCxnSpPr>
          <p:nvPr/>
        </p:nvCxnSpPr>
        <p:spPr>
          <a:xfrm>
            <a:off x="7957498" y="3608298"/>
            <a:ext cx="1214" cy="978506"/>
          </a:xfrm>
          <a:prstGeom prst="line">
            <a:avLst/>
          </a:prstGeom>
          <a:ln w="28575" cap="sq">
            <a:solidFill>
              <a:srgbClr val="DDDDDD"/>
            </a:solidFill>
            <a:tailEnd type="none"/>
          </a:ln>
          <a:effectLst/>
        </p:spPr>
        <p:style>
          <a:lnRef idx="2">
            <a:schemeClr val="accent1"/>
          </a:lnRef>
          <a:fillRef idx="0">
            <a:schemeClr val="accent1"/>
          </a:fillRef>
          <a:effectRef idx="1">
            <a:schemeClr val="accent1"/>
          </a:effectRef>
          <a:fontRef idx="minor">
            <a:schemeClr val="tx1"/>
          </a:fontRef>
        </p:style>
      </p:cxnSp>
      <p:pic>
        <p:nvPicPr>
          <p:cNvPr id="80" name="Picture 79">
            <a:extLst>
              <a:ext uri="{FF2B5EF4-FFF2-40B4-BE49-F238E27FC236}">
                <a16:creationId xmlns:a16="http://schemas.microsoft.com/office/drawing/2014/main" xmlns="" id="{7B47EFD2-3AE8-194F-9419-650AFD0F5DE4}"/>
              </a:ext>
            </a:extLst>
          </p:cNvPr>
          <p:cNvPicPr>
            <a:picLocks noChangeAspect="1"/>
          </p:cNvPicPr>
          <p:nvPr/>
        </p:nvPicPr>
        <p:blipFill>
          <a:blip r:embed="rId4"/>
          <a:stretch>
            <a:fillRect/>
          </a:stretch>
        </p:blipFill>
        <p:spPr>
          <a:xfrm rot="10800000">
            <a:off x="3559010" y="5540233"/>
            <a:ext cx="137547" cy="130997"/>
          </a:xfrm>
          <a:prstGeom prst="rect">
            <a:avLst/>
          </a:prstGeom>
        </p:spPr>
      </p:pic>
      <p:pic>
        <p:nvPicPr>
          <p:cNvPr id="81" name="Picture 80">
            <a:extLst>
              <a:ext uri="{FF2B5EF4-FFF2-40B4-BE49-F238E27FC236}">
                <a16:creationId xmlns:a16="http://schemas.microsoft.com/office/drawing/2014/main" xmlns="" id="{581ED05E-261D-0441-B443-5D3FA7037CC6}"/>
              </a:ext>
            </a:extLst>
          </p:cNvPr>
          <p:cNvPicPr>
            <a:picLocks noChangeAspect="1"/>
          </p:cNvPicPr>
          <p:nvPr/>
        </p:nvPicPr>
        <p:blipFill>
          <a:blip r:embed="rId4"/>
          <a:stretch>
            <a:fillRect/>
          </a:stretch>
        </p:blipFill>
        <p:spPr>
          <a:xfrm>
            <a:off x="7887675" y="5540233"/>
            <a:ext cx="137547" cy="130997"/>
          </a:xfrm>
          <a:prstGeom prst="rect">
            <a:avLst/>
          </a:prstGeom>
        </p:spPr>
      </p:pic>
      <p:pic>
        <p:nvPicPr>
          <p:cNvPr id="36" name="Picture 35">
            <a:extLst>
              <a:ext uri="{FF2B5EF4-FFF2-40B4-BE49-F238E27FC236}">
                <a16:creationId xmlns:a16="http://schemas.microsoft.com/office/drawing/2014/main" xmlns="" id="{690B4566-8CE9-3746-AC52-A57C79301D69}"/>
              </a:ext>
            </a:extLst>
          </p:cNvPr>
          <p:cNvPicPr>
            <a:picLocks noChangeAspect="1"/>
          </p:cNvPicPr>
          <p:nvPr/>
        </p:nvPicPr>
        <p:blipFill>
          <a:blip r:embed="rId5"/>
          <a:stretch>
            <a:fillRect/>
          </a:stretch>
        </p:blipFill>
        <p:spPr>
          <a:xfrm>
            <a:off x="178527" y="6289689"/>
            <a:ext cx="616945" cy="512064"/>
          </a:xfrm>
          <a:prstGeom prst="rect">
            <a:avLst/>
          </a:prstGeom>
        </p:spPr>
      </p:pic>
    </p:spTree>
    <p:extLst>
      <p:ext uri="{BB962C8B-B14F-4D97-AF65-F5344CB8AC3E}">
        <p14:creationId xmlns:p14="http://schemas.microsoft.com/office/powerpoint/2010/main" val="178887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1898171-71C9-9E4D-8FC0-BC9F77277748}"/>
              </a:ext>
            </a:extLst>
          </p:cNvPr>
          <p:cNvSpPr>
            <a:spLocks noGrp="1"/>
          </p:cNvSpPr>
          <p:nvPr>
            <p:ph idx="1"/>
          </p:nvPr>
        </p:nvSpPr>
        <p:spPr>
          <a:xfrm>
            <a:off x="6348186" y="1834816"/>
            <a:ext cx="5486400" cy="4908884"/>
          </a:xfrm>
        </p:spPr>
        <p:txBody>
          <a:bodyPr numCol="1">
            <a:noAutofit/>
          </a:bodyPr>
          <a:lstStyle/>
          <a:p>
            <a:pPr>
              <a:spcBef>
                <a:spcPts val="0"/>
              </a:spcBef>
              <a:spcAft>
                <a:spcPts val="300"/>
              </a:spcAft>
            </a:pPr>
            <a:r>
              <a:rPr lang="en-US" b="1" cap="all" dirty="0">
                <a:solidFill>
                  <a:schemeClr val="accent1"/>
                </a:solidFill>
                <a:latin typeface="+mj-lt"/>
              </a:rPr>
              <a:t>Engagement Model (Field Guide) &amp; Scripts</a:t>
            </a:r>
          </a:p>
          <a:p>
            <a:pPr marL="377190" lvl="1" indent="-194310">
              <a:lnSpc>
                <a:spcPct val="110000"/>
              </a:lnSpc>
              <a:spcBef>
                <a:spcPts val="0"/>
              </a:spcBef>
              <a:spcAft>
                <a:spcPts val="0"/>
              </a:spcAft>
              <a:buFont typeface="Arial" panose="020B0604020202020204" pitchFamily="34" charset="0"/>
              <a:buChar char="•"/>
            </a:pPr>
            <a:r>
              <a:rPr lang="en-US" sz="1200" dirty="0"/>
              <a:t>Define and document how the COE resources interact with the various Product Lines and Teams to prioritize, support, and lead the adoption</a:t>
            </a:r>
          </a:p>
          <a:p>
            <a:pPr marL="377190" lvl="1" indent="-194310">
              <a:lnSpc>
                <a:spcPct val="110000"/>
              </a:lnSpc>
              <a:spcBef>
                <a:spcPts val="0"/>
              </a:spcBef>
              <a:spcAft>
                <a:spcPts val="0"/>
              </a:spcAft>
              <a:buFont typeface="Arial" panose="020B0604020202020204" pitchFamily="34" charset="0"/>
              <a:buChar char="•"/>
            </a:pPr>
            <a:r>
              <a:rPr lang="en-US" sz="1200" dirty="0"/>
              <a:t>Define and clarify roles and responsibilities for leading change, methods for assessing progress of teams, and ways to report/resolve issues</a:t>
            </a:r>
          </a:p>
          <a:p>
            <a:pPr marL="377190" lvl="1" indent="-194310">
              <a:lnSpc>
                <a:spcPct val="110000"/>
              </a:lnSpc>
              <a:spcBef>
                <a:spcPts val="0"/>
              </a:spcBef>
              <a:spcAft>
                <a:spcPts val="0"/>
              </a:spcAft>
              <a:buFont typeface="Arial" panose="020B0604020202020204" pitchFamily="34" charset="0"/>
              <a:buChar char="•"/>
            </a:pPr>
            <a:r>
              <a:rPr lang="en-US" sz="1200" dirty="0"/>
              <a:t>Develop outcomes based plans and scripts that lead the teams through the agile adoption journey. </a:t>
            </a:r>
          </a:p>
          <a:p>
            <a:pPr>
              <a:spcBef>
                <a:spcPts val="600"/>
              </a:spcBef>
              <a:spcAft>
                <a:spcPts val="300"/>
              </a:spcAft>
            </a:pPr>
            <a:r>
              <a:rPr lang="en-US" b="1" cap="all" dirty="0">
                <a:solidFill>
                  <a:schemeClr val="accent1"/>
                </a:solidFill>
                <a:latin typeface="+mj-lt"/>
              </a:rPr>
              <a:t>Change Management and Communications Plan</a:t>
            </a:r>
          </a:p>
          <a:p>
            <a:pPr marL="377190" lvl="1" indent="-194310">
              <a:lnSpc>
                <a:spcPct val="110000"/>
              </a:lnSpc>
              <a:spcBef>
                <a:spcPts val="0"/>
              </a:spcBef>
              <a:spcAft>
                <a:spcPts val="0"/>
              </a:spcAft>
              <a:buFont typeface="Arial" panose="020B0604020202020204" pitchFamily="34" charset="0"/>
              <a:buChar char="•"/>
            </a:pPr>
            <a:r>
              <a:rPr lang="en-US" sz="1200" dirty="0"/>
              <a:t>Establish a Transformation Leadership Team to steward the change</a:t>
            </a:r>
          </a:p>
          <a:p>
            <a:pPr marL="377190" lvl="1" indent="-194310">
              <a:lnSpc>
                <a:spcPct val="110000"/>
              </a:lnSpc>
              <a:spcBef>
                <a:spcPts val="0"/>
              </a:spcBef>
              <a:spcAft>
                <a:spcPts val="0"/>
              </a:spcAft>
              <a:buFont typeface="Arial" panose="020B0604020202020204" pitchFamily="34" charset="0"/>
              <a:buChar char="•"/>
            </a:pPr>
            <a:r>
              <a:rPr lang="en-US" sz="1200" dirty="0"/>
              <a:t>Establish an Executive Steering Committee to partner with Transformation Leadership Team to jointly set goals and objectives</a:t>
            </a:r>
          </a:p>
          <a:p>
            <a:pPr marL="377190" lvl="1" indent="-194310">
              <a:lnSpc>
                <a:spcPct val="110000"/>
              </a:lnSpc>
              <a:spcBef>
                <a:spcPts val="0"/>
              </a:spcBef>
              <a:spcAft>
                <a:spcPts val="0"/>
              </a:spcAft>
              <a:buFont typeface="Arial" panose="020B0604020202020204" pitchFamily="34" charset="0"/>
              <a:buChar char="•"/>
            </a:pPr>
            <a:r>
              <a:rPr lang="en-US" sz="1200" dirty="0"/>
              <a:t>Work together to develop a communication approach that keeps people informed and creates safety and awareness around the agile adoption initiative</a:t>
            </a:r>
          </a:p>
          <a:p>
            <a:pPr>
              <a:spcBef>
                <a:spcPts val="600"/>
              </a:spcBef>
              <a:spcAft>
                <a:spcPts val="300"/>
              </a:spcAft>
            </a:pPr>
            <a:r>
              <a:rPr lang="en-US" b="1" cap="all" dirty="0">
                <a:solidFill>
                  <a:schemeClr val="accent1"/>
                </a:solidFill>
                <a:latin typeface="+mj-lt"/>
              </a:rPr>
              <a:t>Transformation Leadership Talent Development </a:t>
            </a:r>
          </a:p>
          <a:p>
            <a:pPr marL="377190" lvl="1" indent="-194310">
              <a:lnSpc>
                <a:spcPct val="110000"/>
              </a:lnSpc>
              <a:spcBef>
                <a:spcPts val="0"/>
              </a:spcBef>
              <a:spcAft>
                <a:spcPts val="0"/>
              </a:spcAft>
              <a:buFont typeface="Arial" panose="020B0604020202020204" pitchFamily="34" charset="0"/>
              <a:buChar char="•"/>
            </a:pPr>
            <a:r>
              <a:rPr lang="en-US" sz="1200" dirty="0"/>
              <a:t>Clarify job roles, aptitudes, and qualifications that enable successful selection and performance of  agile adoption leadership, coaching and consulting</a:t>
            </a:r>
          </a:p>
          <a:p>
            <a:pPr marL="377190" lvl="1" indent="-194310">
              <a:lnSpc>
                <a:spcPct val="110000"/>
              </a:lnSpc>
              <a:spcBef>
                <a:spcPts val="0"/>
              </a:spcBef>
              <a:spcAft>
                <a:spcPts val="0"/>
              </a:spcAft>
              <a:buFont typeface="Arial" panose="020B0604020202020204" pitchFamily="34" charset="0"/>
              <a:buChar char="•"/>
            </a:pPr>
            <a:r>
              <a:rPr lang="en-US" sz="1200" dirty="0"/>
              <a:t>Use proven methodology for role-based assessments, psychological and aptitude testing to create a solid talent roadmap</a:t>
            </a:r>
          </a:p>
        </p:txBody>
      </p:sp>
      <p:sp>
        <p:nvSpPr>
          <p:cNvPr id="3" name="Title 2">
            <a:extLst>
              <a:ext uri="{FF2B5EF4-FFF2-40B4-BE49-F238E27FC236}">
                <a16:creationId xmlns:a16="http://schemas.microsoft.com/office/drawing/2014/main" xmlns="" id="{47D8E578-56DE-7A47-BFFF-72830762BD7D}"/>
              </a:ext>
            </a:extLst>
          </p:cNvPr>
          <p:cNvSpPr>
            <a:spLocks noGrp="1"/>
          </p:cNvSpPr>
          <p:nvPr>
            <p:ph type="title"/>
          </p:nvPr>
        </p:nvSpPr>
        <p:spPr/>
        <p:txBody>
          <a:bodyPr/>
          <a:lstStyle/>
          <a:p>
            <a:r>
              <a:rPr lang="en-US" dirty="0"/>
              <a:t>Enable the </a:t>
            </a:r>
            <a:r>
              <a:rPr lang="en-US" i="1" dirty="0"/>
              <a:t>Client</a:t>
            </a:r>
            <a:r>
              <a:rPr lang="en-US" dirty="0"/>
              <a:t> Agile COE</a:t>
            </a:r>
          </a:p>
        </p:txBody>
      </p:sp>
      <p:sp>
        <p:nvSpPr>
          <p:cNvPr id="4" name="Content Placeholder 1">
            <a:extLst>
              <a:ext uri="{FF2B5EF4-FFF2-40B4-BE49-F238E27FC236}">
                <a16:creationId xmlns:a16="http://schemas.microsoft.com/office/drawing/2014/main" xmlns="" id="{01C4CA99-334B-C94F-BAEA-DE0062B1A763}"/>
              </a:ext>
            </a:extLst>
          </p:cNvPr>
          <p:cNvSpPr txBox="1">
            <a:spLocks/>
          </p:cNvSpPr>
          <p:nvPr/>
        </p:nvSpPr>
        <p:spPr>
          <a:xfrm>
            <a:off x="448128" y="1845083"/>
            <a:ext cx="5647871" cy="4908884"/>
          </a:xfrm>
          <a:prstGeom prst="rect">
            <a:avLst/>
          </a:prstGeom>
          <a:ln>
            <a:noFill/>
          </a:ln>
        </p:spPr>
        <p:txBody>
          <a:bodyPr vert="horz" lIns="91440" tIns="45720" rIns="91440" bIns="45720" numCol="1" rtlCol="0">
            <a:noAutofit/>
          </a:bodyPr>
          <a:lstStyle>
            <a:lvl1pPr marL="0" indent="0" algn="l" defTabSz="457200" rtl="0" eaLnBrk="1" latinLnBrk="0" hangingPunct="1">
              <a:spcBef>
                <a:spcPct val="20000"/>
              </a:spcBef>
              <a:spcAft>
                <a:spcPts val="1200"/>
              </a:spcAft>
              <a:buFont typeface="Arial"/>
              <a:buNone/>
              <a:defRPr lang="en-US" sz="1600" b="0" kern="1200" dirty="0">
                <a:solidFill>
                  <a:schemeClr val="accent4">
                    <a:lumMod val="75000"/>
                  </a:schemeClr>
                </a:solidFill>
                <a:latin typeface="+mn-lt"/>
                <a:ea typeface="+mn-ea"/>
                <a:cs typeface="+mn-cs"/>
              </a:defRPr>
            </a:lvl1pPr>
            <a:lvl2pPr marL="742950" indent="-285750" algn="l" defTabSz="457200" rtl="0" eaLnBrk="1" latinLnBrk="0" hangingPunct="1">
              <a:spcBef>
                <a:spcPct val="20000"/>
              </a:spcBef>
              <a:spcAft>
                <a:spcPts val="1200"/>
              </a:spcAft>
              <a:buClr>
                <a:schemeClr val="accent4">
                  <a:lumMod val="60000"/>
                  <a:lumOff val="40000"/>
                </a:schemeClr>
              </a:buClr>
              <a:buFont typeface="Arial" charset="0"/>
              <a:buChar char="•"/>
              <a:defRPr lang="en-US" sz="1600" b="0" kern="1200" dirty="0" smtClean="0">
                <a:solidFill>
                  <a:schemeClr val="accent4">
                    <a:lumMod val="75000"/>
                  </a:schemeClr>
                </a:solidFill>
                <a:latin typeface="+mn-lt"/>
                <a:ea typeface="+mn-ea"/>
                <a:cs typeface="+mn-cs"/>
              </a:defRPr>
            </a:lvl2pPr>
            <a:lvl3pPr marL="1143000" indent="-228600" algn="l" defTabSz="457200" rtl="0" eaLnBrk="1" latinLnBrk="0" hangingPunct="1">
              <a:spcBef>
                <a:spcPct val="20000"/>
              </a:spcBef>
              <a:spcAft>
                <a:spcPts val="1200"/>
              </a:spcAft>
              <a:buClr>
                <a:schemeClr val="accent4">
                  <a:lumMod val="60000"/>
                  <a:lumOff val="40000"/>
                </a:schemeClr>
              </a:buClr>
              <a:buFont typeface="Arial"/>
              <a:buChar char="•"/>
              <a:defRPr lang="en-US" sz="1600" b="0" kern="1200" dirty="0" smtClean="0">
                <a:solidFill>
                  <a:schemeClr val="accent4">
                    <a:lumMod val="75000"/>
                  </a:schemeClr>
                </a:solidFill>
                <a:latin typeface="+mn-lt"/>
                <a:ea typeface="+mn-ea"/>
                <a:cs typeface="+mn-cs"/>
              </a:defRPr>
            </a:lvl3pPr>
            <a:lvl4pPr marL="1600200" indent="-228600" algn="l" defTabSz="457200" rtl="0" eaLnBrk="1" latinLnBrk="0" hangingPunct="1">
              <a:spcBef>
                <a:spcPct val="20000"/>
              </a:spcBef>
              <a:spcAft>
                <a:spcPts val="1200"/>
              </a:spcAft>
              <a:buClr>
                <a:schemeClr val="accent4">
                  <a:lumMod val="60000"/>
                  <a:lumOff val="40000"/>
                </a:schemeClr>
              </a:buClr>
              <a:buFont typeface="Arial" charset="0"/>
              <a:buChar char="•"/>
              <a:defRPr lang="en-US" sz="1600" b="0" kern="1200" dirty="0" smtClean="0">
                <a:solidFill>
                  <a:schemeClr val="accent4">
                    <a:lumMod val="75000"/>
                  </a:schemeClr>
                </a:solidFill>
                <a:latin typeface="+mn-lt"/>
                <a:ea typeface="+mn-ea"/>
                <a:cs typeface="+mn-cs"/>
              </a:defRPr>
            </a:lvl4pPr>
            <a:lvl5pPr marL="2057400" indent="-228600" algn="l" defTabSz="457200" rtl="0" eaLnBrk="1" latinLnBrk="0" hangingPunct="1">
              <a:spcBef>
                <a:spcPct val="20000"/>
              </a:spcBef>
              <a:spcAft>
                <a:spcPts val="1200"/>
              </a:spcAft>
              <a:buClr>
                <a:schemeClr val="accent4">
                  <a:lumMod val="60000"/>
                  <a:lumOff val="40000"/>
                </a:schemeClr>
              </a:buClr>
              <a:buFont typeface="Arial" charset="0"/>
              <a:buChar char="•"/>
              <a:defRPr lang="en-US" sz="1600" b="0" kern="1200" dirty="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300"/>
              </a:spcAft>
            </a:pPr>
            <a:r>
              <a:rPr lang="en-US" b="1" cap="all" dirty="0">
                <a:solidFill>
                  <a:schemeClr val="accent1"/>
                </a:solidFill>
                <a:latin typeface="+mj-lt"/>
              </a:rPr>
              <a:t>Agile COE Strategy, Framework, and Roadmap</a:t>
            </a:r>
          </a:p>
          <a:p>
            <a:pPr marL="377190" lvl="1" indent="-194310">
              <a:lnSpc>
                <a:spcPct val="110000"/>
              </a:lnSpc>
              <a:spcBef>
                <a:spcPts val="0"/>
              </a:spcBef>
              <a:spcAft>
                <a:spcPts val="0"/>
              </a:spcAft>
              <a:buFont typeface="Arial" panose="020B0604020202020204" pitchFamily="34" charset="0"/>
              <a:buChar char="•"/>
            </a:pPr>
            <a:r>
              <a:rPr lang="en-US" sz="1200" dirty="0"/>
              <a:t>Partner with the Enterprise PMO to refine and document the strategy and approach for implementing agile at scale within the </a:t>
            </a:r>
            <a:r>
              <a:rPr lang="en-US" sz="1200" i="1" dirty="0"/>
              <a:t>Client</a:t>
            </a:r>
            <a:r>
              <a:rPr lang="en-US" sz="1200" dirty="0"/>
              <a:t> enterprise. </a:t>
            </a:r>
          </a:p>
          <a:p>
            <a:pPr marL="377190" lvl="1" indent="-194310">
              <a:lnSpc>
                <a:spcPct val="110000"/>
              </a:lnSpc>
              <a:spcBef>
                <a:spcPts val="0"/>
              </a:spcBef>
              <a:spcAft>
                <a:spcPts val="0"/>
              </a:spcAft>
              <a:buFont typeface="Arial" panose="020B0604020202020204" pitchFamily="34" charset="0"/>
              <a:buChar char="•"/>
            </a:pPr>
            <a:r>
              <a:rPr lang="en-US" sz="1200" dirty="0"/>
              <a:t>Establish the COE framework and position the COE to provide stewardship for the journey. </a:t>
            </a:r>
          </a:p>
          <a:p>
            <a:pPr marL="377190" lvl="1" indent="-194310">
              <a:lnSpc>
                <a:spcPct val="110000"/>
              </a:lnSpc>
              <a:spcBef>
                <a:spcPts val="0"/>
              </a:spcBef>
              <a:spcAft>
                <a:spcPts val="0"/>
              </a:spcAft>
              <a:buFont typeface="Arial" panose="020B0604020202020204" pitchFamily="34" charset="0"/>
              <a:buChar char="•"/>
            </a:pPr>
            <a:r>
              <a:rPr lang="en-US" sz="1200" dirty="0"/>
              <a:t>Design and document the roadmap.</a:t>
            </a:r>
            <a:endParaRPr lang="en-US" sz="1200" b="1" dirty="0"/>
          </a:p>
          <a:p>
            <a:pPr>
              <a:spcBef>
                <a:spcPts val="600"/>
              </a:spcBef>
              <a:spcAft>
                <a:spcPts val="300"/>
              </a:spcAft>
            </a:pPr>
            <a:r>
              <a:rPr lang="en-US" b="1" cap="all" dirty="0">
                <a:solidFill>
                  <a:schemeClr val="accent1"/>
                </a:solidFill>
                <a:latin typeface="+mj-lt"/>
              </a:rPr>
              <a:t>Develop Agile Execution Framework</a:t>
            </a:r>
          </a:p>
          <a:p>
            <a:pPr marL="377190" lvl="1" indent="-194310">
              <a:lnSpc>
                <a:spcPct val="110000"/>
              </a:lnSpc>
              <a:spcBef>
                <a:spcPts val="0"/>
              </a:spcBef>
              <a:spcAft>
                <a:spcPts val="0"/>
              </a:spcAft>
              <a:buFont typeface="Arial" panose="020B0604020202020204" pitchFamily="34" charset="0"/>
              <a:buChar char="•"/>
            </a:pPr>
            <a:r>
              <a:rPr lang="en-US" sz="1200" dirty="0"/>
              <a:t>Define the Structure (Teams, Roles, Responsibilities), Governance (How work will flow), Metrics (Measurement for Success), and Tooling (Visibility and Transparency across the Enterprise)</a:t>
            </a:r>
          </a:p>
          <a:p>
            <a:pPr marL="377190" lvl="1" indent="-194310">
              <a:lnSpc>
                <a:spcPct val="110000"/>
              </a:lnSpc>
              <a:spcBef>
                <a:spcPts val="0"/>
              </a:spcBef>
              <a:spcAft>
                <a:spcPts val="0"/>
              </a:spcAft>
              <a:buFont typeface="Arial" panose="020B0604020202020204" pitchFamily="34" charset="0"/>
              <a:buChar char="•"/>
            </a:pPr>
            <a:r>
              <a:rPr lang="en-US" sz="1200" dirty="0"/>
              <a:t>Provide the execution framework that fits the </a:t>
            </a:r>
            <a:r>
              <a:rPr lang="en-US" sz="1200" i="1" dirty="0"/>
              <a:t>Client</a:t>
            </a:r>
            <a:r>
              <a:rPr lang="en-US" sz="1200" dirty="0"/>
              <a:t> culture and allows adaptability across the enterprise</a:t>
            </a:r>
          </a:p>
          <a:p>
            <a:pPr marL="377190" lvl="1" indent="-194310">
              <a:lnSpc>
                <a:spcPct val="110000"/>
              </a:lnSpc>
              <a:spcBef>
                <a:spcPts val="0"/>
              </a:spcBef>
              <a:spcAft>
                <a:spcPts val="0"/>
              </a:spcAft>
              <a:buFont typeface="Arial" panose="020B0604020202020204" pitchFamily="34" charset="0"/>
              <a:buChar char="•"/>
            </a:pPr>
            <a:r>
              <a:rPr lang="en-US" sz="1200" dirty="0"/>
              <a:t>Define the </a:t>
            </a:r>
            <a:r>
              <a:rPr lang="en-US" sz="1200" i="1" dirty="0"/>
              <a:t>Client</a:t>
            </a:r>
            <a:r>
              <a:rPr lang="en-US" sz="1200" dirty="0"/>
              <a:t> techniques and practices and when they might be used (including, for example, when teams might use Kanban, scrum, </a:t>
            </a:r>
            <a:r>
              <a:rPr lang="en-US" sz="1200" dirty="0" err="1"/>
              <a:t>etc</a:t>
            </a:r>
            <a:r>
              <a:rPr lang="en-US" sz="1200" dirty="0"/>
              <a:t>).</a:t>
            </a:r>
          </a:p>
          <a:p>
            <a:pPr>
              <a:spcBef>
                <a:spcPts val="600"/>
              </a:spcBef>
              <a:spcAft>
                <a:spcPts val="300"/>
              </a:spcAft>
            </a:pPr>
            <a:r>
              <a:rPr lang="en-US" b="1" cap="all" dirty="0">
                <a:solidFill>
                  <a:schemeClr val="accent1"/>
                </a:solidFill>
                <a:latin typeface="+mj-lt"/>
              </a:rPr>
              <a:t>Publish the Client Playbook</a:t>
            </a:r>
          </a:p>
          <a:p>
            <a:pPr marL="377190" lvl="1" indent="-194310">
              <a:lnSpc>
                <a:spcPct val="110000"/>
              </a:lnSpc>
              <a:spcBef>
                <a:spcPts val="0"/>
              </a:spcBef>
              <a:spcAft>
                <a:spcPts val="0"/>
              </a:spcAft>
              <a:buFont typeface="Arial" panose="020B0604020202020204" pitchFamily="34" charset="0"/>
              <a:buChar char="•"/>
            </a:pPr>
            <a:r>
              <a:rPr lang="en-US" sz="1200" dirty="0"/>
              <a:t>Develop online publication of tools, guides, techniques, and best practices</a:t>
            </a:r>
          </a:p>
          <a:p>
            <a:pPr marL="377190" lvl="1" indent="-194310">
              <a:lnSpc>
                <a:spcPct val="110000"/>
              </a:lnSpc>
              <a:spcBef>
                <a:spcPts val="0"/>
              </a:spcBef>
              <a:spcAft>
                <a:spcPts val="0"/>
              </a:spcAft>
              <a:buFont typeface="Arial" panose="020B0604020202020204" pitchFamily="34" charset="0"/>
              <a:buChar char="•"/>
            </a:pPr>
            <a:r>
              <a:rPr lang="en-US" sz="1200" dirty="0"/>
              <a:t>Define and Describe the Enterprise System to all participating in the transformation</a:t>
            </a:r>
          </a:p>
          <a:p>
            <a:pPr marL="377190" lvl="1" indent="-194310">
              <a:lnSpc>
                <a:spcPct val="110000"/>
              </a:lnSpc>
              <a:spcBef>
                <a:spcPts val="0"/>
              </a:spcBef>
              <a:spcAft>
                <a:spcPts val="0"/>
              </a:spcAft>
              <a:buFont typeface="Arial" panose="020B0604020202020204" pitchFamily="34" charset="0"/>
              <a:buChar char="•"/>
            </a:pPr>
            <a:r>
              <a:rPr lang="en-US" sz="1200" dirty="0"/>
              <a:t>Develop and store a standard </a:t>
            </a:r>
            <a:r>
              <a:rPr lang="en-US" sz="1200" i="1" dirty="0"/>
              <a:t>Client</a:t>
            </a:r>
            <a:r>
              <a:rPr lang="en-US" sz="1200" dirty="0"/>
              <a:t> lexicon</a:t>
            </a:r>
          </a:p>
          <a:p>
            <a:pPr indent="-560070">
              <a:spcBef>
                <a:spcPts val="0"/>
              </a:spcBef>
              <a:spcAft>
                <a:spcPts val="0"/>
              </a:spcAft>
            </a:pPr>
            <a:endParaRPr lang="en-US" b="1" dirty="0"/>
          </a:p>
        </p:txBody>
      </p:sp>
      <p:sp>
        <p:nvSpPr>
          <p:cNvPr id="10" name="Rectangle 9">
            <a:extLst>
              <a:ext uri="{FF2B5EF4-FFF2-40B4-BE49-F238E27FC236}">
                <a16:creationId xmlns:a16="http://schemas.microsoft.com/office/drawing/2014/main" xmlns="" id="{CD95CEB4-27FF-9846-8381-727414CE5367}"/>
              </a:ext>
            </a:extLst>
          </p:cNvPr>
          <p:cNvSpPr/>
          <p:nvPr/>
        </p:nvSpPr>
        <p:spPr>
          <a:xfrm>
            <a:off x="0" y="6216286"/>
            <a:ext cx="12192000" cy="64509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Bold"/>
              <a:ea typeface="+mn-ea"/>
              <a:cs typeface="+mn-cs"/>
            </a:endParaRPr>
          </a:p>
        </p:txBody>
      </p:sp>
      <p:cxnSp>
        <p:nvCxnSpPr>
          <p:cNvPr id="11" name="Straight Connector 10">
            <a:extLst>
              <a:ext uri="{FF2B5EF4-FFF2-40B4-BE49-F238E27FC236}">
                <a16:creationId xmlns:a16="http://schemas.microsoft.com/office/drawing/2014/main" xmlns="" id="{2CE23B0C-BC24-1A43-8B64-4B7B3BCE37F6}"/>
              </a:ext>
            </a:extLst>
          </p:cNvPr>
          <p:cNvCxnSpPr>
            <a:cxnSpLocks/>
          </p:cNvCxnSpPr>
          <p:nvPr/>
        </p:nvCxnSpPr>
        <p:spPr>
          <a:xfrm>
            <a:off x="4281543" y="6292068"/>
            <a:ext cx="0" cy="515835"/>
          </a:xfrm>
          <a:prstGeom prst="line">
            <a:avLst/>
          </a:prstGeom>
          <a:ln w="127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xmlns="" id="{C56D50A8-9D84-D54F-A18B-11DB2A2D9EE4}"/>
              </a:ext>
            </a:extLst>
          </p:cNvPr>
          <p:cNvSpPr txBox="1"/>
          <p:nvPr/>
        </p:nvSpPr>
        <p:spPr>
          <a:xfrm>
            <a:off x="4370445" y="6335034"/>
            <a:ext cx="6525066" cy="415498"/>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2000"/>
              </a:spcAft>
              <a:buClrTx/>
              <a:buSzTx/>
              <a:buFontTx/>
              <a:buNone/>
              <a:tabLst/>
              <a:defRPr/>
            </a:pPr>
            <a:r>
              <a:rPr lang="en-US" sz="1050" i="1" spc="30" noProof="0" dirty="0" smtClean="0">
                <a:solidFill>
                  <a:srgbClr val="FFFFFF"/>
                </a:solidFill>
                <a:latin typeface="Calibri"/>
              </a:rPr>
              <a:t>Successful transformations are intentionally led from an aligned point of view. A Center of Excellence provides the organizational ability to develop and maintain clarity in how to execute.</a:t>
            </a:r>
            <a:endParaRPr kumimoji="0" lang="en-US" sz="1050" b="0" i="1" u="none" strike="noStrike" kern="1200" cap="none" spc="30" normalizeH="0" baseline="0" noProof="0" dirty="0">
              <a:ln>
                <a:noFill/>
              </a:ln>
              <a:solidFill>
                <a:srgbClr val="FFFFFF"/>
              </a:solidFill>
              <a:effectLst/>
              <a:uLnTx/>
              <a:uFillTx/>
              <a:latin typeface="Calibri"/>
              <a:ea typeface="+mn-ea"/>
              <a:cs typeface="+mn-cs"/>
            </a:endParaRPr>
          </a:p>
        </p:txBody>
      </p:sp>
      <p:sp>
        <p:nvSpPr>
          <p:cNvPr id="13" name="TextBox 12">
            <a:extLst>
              <a:ext uri="{FF2B5EF4-FFF2-40B4-BE49-F238E27FC236}">
                <a16:creationId xmlns:a16="http://schemas.microsoft.com/office/drawing/2014/main" xmlns="" id="{C3EA4CC5-A995-C142-8395-4118731C72D7}"/>
              </a:ext>
            </a:extLst>
          </p:cNvPr>
          <p:cNvSpPr txBox="1"/>
          <p:nvPr/>
        </p:nvSpPr>
        <p:spPr>
          <a:xfrm>
            <a:off x="1965039" y="6400331"/>
            <a:ext cx="222760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230" normalizeH="0" baseline="0" noProof="0" dirty="0" smtClean="0">
                <a:ln>
                  <a:noFill/>
                </a:ln>
                <a:solidFill>
                  <a:srgbClr val="FFFFFF"/>
                </a:solidFill>
                <a:effectLst/>
                <a:uLnTx/>
                <a:uFillTx/>
                <a:latin typeface="Calibri Bold"/>
                <a:ea typeface="+mn-ea"/>
                <a:cs typeface="+mn-cs"/>
              </a:rPr>
              <a:t>BASE FOR EXECUTION</a:t>
            </a:r>
            <a:endParaRPr kumimoji="0" lang="en-US" sz="1200" b="1" i="0" u="none" strike="noStrike" kern="1200" cap="none" spc="230" normalizeH="0" baseline="0" noProof="0" dirty="0">
              <a:ln>
                <a:noFill/>
              </a:ln>
              <a:solidFill>
                <a:srgbClr val="FFFFFF"/>
              </a:solidFill>
              <a:effectLst/>
              <a:uLnTx/>
              <a:uFillTx/>
              <a:latin typeface="Calibri Bold"/>
              <a:ea typeface="+mn-ea"/>
              <a:cs typeface="+mn-cs"/>
            </a:endParaRPr>
          </a:p>
        </p:txBody>
      </p:sp>
      <p:pic>
        <p:nvPicPr>
          <p:cNvPr id="16" name="Picture 15">
            <a:extLst>
              <a:ext uri="{FF2B5EF4-FFF2-40B4-BE49-F238E27FC236}">
                <a16:creationId xmlns:a16="http://schemas.microsoft.com/office/drawing/2014/main" xmlns="" id="{BAD72F05-08BC-1548-84F3-78FD19B0B5FD}"/>
              </a:ext>
            </a:extLst>
          </p:cNvPr>
          <p:cNvPicPr>
            <a:picLocks noChangeAspect="1"/>
          </p:cNvPicPr>
          <p:nvPr/>
        </p:nvPicPr>
        <p:blipFill>
          <a:blip r:embed="rId2"/>
          <a:stretch>
            <a:fillRect/>
          </a:stretch>
        </p:blipFill>
        <p:spPr>
          <a:xfrm>
            <a:off x="1571995" y="6363018"/>
            <a:ext cx="291612" cy="349935"/>
          </a:xfrm>
          <a:prstGeom prst="rect">
            <a:avLst/>
          </a:prstGeom>
        </p:spPr>
      </p:pic>
    </p:spTree>
    <p:extLst>
      <p:ext uri="{BB962C8B-B14F-4D97-AF65-F5344CB8AC3E}">
        <p14:creationId xmlns:p14="http://schemas.microsoft.com/office/powerpoint/2010/main" val="340286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1898171-71C9-9E4D-8FC0-BC9F77277748}"/>
              </a:ext>
            </a:extLst>
          </p:cNvPr>
          <p:cNvSpPr>
            <a:spLocks noGrp="1"/>
          </p:cNvSpPr>
          <p:nvPr>
            <p:ph idx="1"/>
          </p:nvPr>
        </p:nvSpPr>
        <p:spPr>
          <a:xfrm>
            <a:off x="609600" y="1981100"/>
            <a:ext cx="5486400" cy="4253240"/>
          </a:xfrm>
        </p:spPr>
        <p:txBody>
          <a:bodyPr numCol="1">
            <a:noAutofit/>
          </a:bodyPr>
          <a:lstStyle/>
          <a:p>
            <a:pPr>
              <a:spcBef>
                <a:spcPts val="0"/>
              </a:spcBef>
              <a:spcAft>
                <a:spcPts val="300"/>
              </a:spcAft>
            </a:pPr>
            <a:r>
              <a:rPr lang="en-US" b="1" cap="all" dirty="0">
                <a:solidFill>
                  <a:schemeClr val="accent1"/>
                </a:solidFill>
              </a:rPr>
              <a:t>Executive Training and Alignment</a:t>
            </a:r>
          </a:p>
          <a:p>
            <a:pPr marL="377190" lvl="1" indent="-194310">
              <a:spcBef>
                <a:spcPts val="0"/>
              </a:spcBef>
              <a:spcAft>
                <a:spcPts val="0"/>
              </a:spcAft>
              <a:buFont typeface="Arial" panose="020B0604020202020204" pitchFamily="34" charset="0"/>
              <a:buChar char="•"/>
            </a:pPr>
            <a:r>
              <a:rPr lang="en-US" sz="1500" dirty="0"/>
              <a:t>Train the executive team on the benefits, impacts and key principles</a:t>
            </a:r>
          </a:p>
          <a:p>
            <a:pPr marL="377190" lvl="1" indent="-194310">
              <a:spcBef>
                <a:spcPts val="0"/>
              </a:spcBef>
              <a:spcAft>
                <a:spcPts val="0"/>
              </a:spcAft>
              <a:buFont typeface="Arial" panose="020B0604020202020204" pitchFamily="34" charset="0"/>
              <a:buChar char="•"/>
            </a:pPr>
            <a:r>
              <a:rPr lang="en-US" sz="1500" dirty="0"/>
              <a:t>Align on strategy and plan and agree on the way of measuring and communicating progress and results</a:t>
            </a:r>
            <a:endParaRPr lang="en-US" sz="1500" b="1" dirty="0"/>
          </a:p>
          <a:p>
            <a:pPr>
              <a:spcBef>
                <a:spcPts val="600"/>
              </a:spcBef>
              <a:spcAft>
                <a:spcPts val="300"/>
              </a:spcAft>
            </a:pPr>
            <a:r>
              <a:rPr lang="en-US" b="1" cap="all" dirty="0">
                <a:solidFill>
                  <a:schemeClr val="accent1"/>
                </a:solidFill>
                <a:latin typeface="+mj-lt"/>
              </a:rPr>
              <a:t>Role Clarity and Team Alignment</a:t>
            </a:r>
          </a:p>
          <a:p>
            <a:pPr marL="377190" lvl="1" indent="-194310">
              <a:spcBef>
                <a:spcPts val="0"/>
              </a:spcBef>
              <a:spcAft>
                <a:spcPts val="0"/>
              </a:spcAft>
              <a:buFont typeface="Arial" panose="020B0604020202020204" pitchFamily="34" charset="0"/>
              <a:buChar char="•"/>
            </a:pPr>
            <a:r>
              <a:rPr lang="en-US" sz="1500" dirty="0"/>
              <a:t>Conduct workshops to develop clarity and tailor roles</a:t>
            </a:r>
          </a:p>
          <a:p>
            <a:pPr marL="377190" lvl="1" indent="-194310">
              <a:spcBef>
                <a:spcPts val="0"/>
              </a:spcBef>
              <a:spcAft>
                <a:spcPts val="0"/>
              </a:spcAft>
              <a:buFont typeface="Arial" panose="020B0604020202020204" pitchFamily="34" charset="0"/>
              <a:buChar char="•"/>
            </a:pPr>
            <a:r>
              <a:rPr lang="en-US" sz="1500" dirty="0"/>
              <a:t>Gain alignment and support for the emerging way of working</a:t>
            </a:r>
            <a:endParaRPr lang="en-US" sz="1500" b="1" dirty="0"/>
          </a:p>
          <a:p>
            <a:pPr>
              <a:spcBef>
                <a:spcPts val="600"/>
              </a:spcBef>
              <a:spcAft>
                <a:spcPts val="300"/>
              </a:spcAft>
            </a:pPr>
            <a:r>
              <a:rPr lang="en-US" b="1" cap="all" dirty="0">
                <a:solidFill>
                  <a:schemeClr val="accent1"/>
                </a:solidFill>
                <a:latin typeface="+mj-lt"/>
              </a:rPr>
              <a:t>Train and Tailor Practices AND Techniques</a:t>
            </a:r>
          </a:p>
          <a:p>
            <a:pPr marL="377190" lvl="1" indent="-194310">
              <a:spcBef>
                <a:spcPts val="0"/>
              </a:spcBef>
              <a:spcAft>
                <a:spcPts val="0"/>
              </a:spcAft>
              <a:buFont typeface="Arial" panose="020B0604020202020204" pitchFamily="34" charset="0"/>
              <a:buChar char="•"/>
            </a:pPr>
            <a:r>
              <a:rPr lang="en-US" sz="1500" dirty="0"/>
              <a:t>Deliver </a:t>
            </a:r>
            <a:r>
              <a:rPr lang="en-US" sz="1500" i="1" dirty="0"/>
              <a:t>Client</a:t>
            </a:r>
            <a:r>
              <a:rPr lang="en-US" sz="1500" dirty="0"/>
              <a:t> specific workshops to train, tailor and align on practices and techniques </a:t>
            </a:r>
          </a:p>
          <a:p>
            <a:pPr marL="377190" lvl="1" indent="-194310">
              <a:spcBef>
                <a:spcPts val="0"/>
              </a:spcBef>
              <a:spcAft>
                <a:spcPts val="0"/>
              </a:spcAft>
              <a:buFont typeface="Arial" panose="020B0604020202020204" pitchFamily="34" charset="0"/>
              <a:buChar char="•"/>
            </a:pPr>
            <a:r>
              <a:rPr lang="en-US" sz="1500" dirty="0"/>
              <a:t>Orient personnel to the </a:t>
            </a:r>
            <a:r>
              <a:rPr lang="en-US" sz="1500" i="1" dirty="0"/>
              <a:t>Client</a:t>
            </a:r>
            <a:r>
              <a:rPr lang="en-US" sz="1500" dirty="0"/>
              <a:t> Agile Execution Framework</a:t>
            </a:r>
          </a:p>
          <a:p>
            <a:pPr marL="377190" lvl="1" indent="-194310">
              <a:spcBef>
                <a:spcPts val="0"/>
              </a:spcBef>
              <a:spcAft>
                <a:spcPts val="0"/>
              </a:spcAft>
              <a:buFont typeface="Arial" panose="020B0604020202020204" pitchFamily="34" charset="0"/>
              <a:buChar char="•"/>
            </a:pPr>
            <a:r>
              <a:rPr lang="en-US" sz="1500" dirty="0"/>
              <a:t>Prepare the selected teams to launch and execute the initial pilot </a:t>
            </a:r>
          </a:p>
          <a:p>
            <a:pPr marL="182880" lvl="1" indent="0">
              <a:spcBef>
                <a:spcPts val="0"/>
              </a:spcBef>
              <a:spcAft>
                <a:spcPts val="0"/>
              </a:spcAft>
              <a:buNone/>
            </a:pPr>
            <a:endParaRPr lang="en-US" sz="1400" dirty="0"/>
          </a:p>
        </p:txBody>
      </p:sp>
      <p:sp>
        <p:nvSpPr>
          <p:cNvPr id="3" name="Title 2">
            <a:extLst>
              <a:ext uri="{FF2B5EF4-FFF2-40B4-BE49-F238E27FC236}">
                <a16:creationId xmlns:a16="http://schemas.microsoft.com/office/drawing/2014/main" xmlns="" id="{47D8E578-56DE-7A47-BFFF-72830762BD7D}"/>
              </a:ext>
            </a:extLst>
          </p:cNvPr>
          <p:cNvSpPr>
            <a:spLocks noGrp="1"/>
          </p:cNvSpPr>
          <p:nvPr>
            <p:ph type="title"/>
          </p:nvPr>
        </p:nvSpPr>
        <p:spPr>
          <a:xfrm>
            <a:off x="435429" y="735826"/>
            <a:ext cx="11263085" cy="811141"/>
          </a:xfrm>
        </p:spPr>
        <p:txBody>
          <a:bodyPr/>
          <a:lstStyle/>
          <a:p>
            <a:r>
              <a:rPr lang="en-US" dirty="0"/>
              <a:t>Generate Buy-In and Support for the Journey</a:t>
            </a:r>
          </a:p>
        </p:txBody>
      </p:sp>
      <p:sp>
        <p:nvSpPr>
          <p:cNvPr id="4" name="Content Placeholder 1">
            <a:extLst>
              <a:ext uri="{FF2B5EF4-FFF2-40B4-BE49-F238E27FC236}">
                <a16:creationId xmlns:a16="http://schemas.microsoft.com/office/drawing/2014/main" xmlns="" id="{73DE5D11-680A-1E42-965C-DE7F8AD7703F}"/>
              </a:ext>
            </a:extLst>
          </p:cNvPr>
          <p:cNvSpPr txBox="1">
            <a:spLocks/>
          </p:cNvSpPr>
          <p:nvPr/>
        </p:nvSpPr>
        <p:spPr>
          <a:xfrm>
            <a:off x="6212115" y="1952071"/>
            <a:ext cx="5486400" cy="4253240"/>
          </a:xfrm>
          <a:prstGeom prst="rect">
            <a:avLst/>
          </a:prstGeom>
          <a:ln>
            <a:noFill/>
          </a:ln>
        </p:spPr>
        <p:txBody>
          <a:bodyPr vert="horz" lIns="91440" tIns="45720" rIns="91440" bIns="45720" numCol="1" rtlCol="0">
            <a:noAutofit/>
          </a:bodyPr>
          <a:lstStyle>
            <a:lvl1pPr marL="0" indent="0" algn="l" defTabSz="457200" rtl="0" eaLnBrk="1" latinLnBrk="0" hangingPunct="1">
              <a:spcBef>
                <a:spcPct val="20000"/>
              </a:spcBef>
              <a:spcAft>
                <a:spcPts val="1200"/>
              </a:spcAft>
              <a:buFont typeface="Arial"/>
              <a:buNone/>
              <a:defRPr lang="en-US" sz="1600" b="0" kern="1200" dirty="0">
                <a:solidFill>
                  <a:schemeClr val="accent4">
                    <a:lumMod val="75000"/>
                  </a:schemeClr>
                </a:solidFill>
                <a:latin typeface="+mn-lt"/>
                <a:ea typeface="+mn-ea"/>
                <a:cs typeface="+mn-cs"/>
              </a:defRPr>
            </a:lvl1pPr>
            <a:lvl2pPr marL="742950" indent="-285750" algn="l" defTabSz="457200" rtl="0" eaLnBrk="1" latinLnBrk="0" hangingPunct="1">
              <a:spcBef>
                <a:spcPct val="20000"/>
              </a:spcBef>
              <a:spcAft>
                <a:spcPts val="1200"/>
              </a:spcAft>
              <a:buClr>
                <a:schemeClr val="accent4">
                  <a:lumMod val="60000"/>
                  <a:lumOff val="40000"/>
                </a:schemeClr>
              </a:buClr>
              <a:buFont typeface="Arial" charset="0"/>
              <a:buChar char="•"/>
              <a:defRPr lang="en-US" sz="1600" b="0" kern="1200" dirty="0" smtClean="0">
                <a:solidFill>
                  <a:schemeClr val="accent4">
                    <a:lumMod val="75000"/>
                  </a:schemeClr>
                </a:solidFill>
                <a:latin typeface="+mn-lt"/>
                <a:ea typeface="+mn-ea"/>
                <a:cs typeface="+mn-cs"/>
              </a:defRPr>
            </a:lvl2pPr>
            <a:lvl3pPr marL="1143000" indent="-228600" algn="l" defTabSz="457200" rtl="0" eaLnBrk="1" latinLnBrk="0" hangingPunct="1">
              <a:spcBef>
                <a:spcPct val="20000"/>
              </a:spcBef>
              <a:spcAft>
                <a:spcPts val="1200"/>
              </a:spcAft>
              <a:buClr>
                <a:schemeClr val="accent4">
                  <a:lumMod val="60000"/>
                  <a:lumOff val="40000"/>
                </a:schemeClr>
              </a:buClr>
              <a:buFont typeface="Arial"/>
              <a:buChar char="•"/>
              <a:defRPr lang="en-US" sz="1600" b="0" kern="1200" dirty="0" smtClean="0">
                <a:solidFill>
                  <a:schemeClr val="accent4">
                    <a:lumMod val="75000"/>
                  </a:schemeClr>
                </a:solidFill>
                <a:latin typeface="+mn-lt"/>
                <a:ea typeface="+mn-ea"/>
                <a:cs typeface="+mn-cs"/>
              </a:defRPr>
            </a:lvl3pPr>
            <a:lvl4pPr marL="1600200" indent="-228600" algn="l" defTabSz="457200" rtl="0" eaLnBrk="1" latinLnBrk="0" hangingPunct="1">
              <a:spcBef>
                <a:spcPct val="20000"/>
              </a:spcBef>
              <a:spcAft>
                <a:spcPts val="1200"/>
              </a:spcAft>
              <a:buClr>
                <a:schemeClr val="accent4">
                  <a:lumMod val="60000"/>
                  <a:lumOff val="40000"/>
                </a:schemeClr>
              </a:buClr>
              <a:buFont typeface="Arial" charset="0"/>
              <a:buChar char="•"/>
              <a:defRPr lang="en-US" sz="1600" b="0" kern="1200" dirty="0" smtClean="0">
                <a:solidFill>
                  <a:schemeClr val="accent4">
                    <a:lumMod val="75000"/>
                  </a:schemeClr>
                </a:solidFill>
                <a:latin typeface="+mn-lt"/>
                <a:ea typeface="+mn-ea"/>
                <a:cs typeface="+mn-cs"/>
              </a:defRPr>
            </a:lvl4pPr>
            <a:lvl5pPr marL="2057400" indent="-228600" algn="l" defTabSz="457200" rtl="0" eaLnBrk="1" latinLnBrk="0" hangingPunct="1">
              <a:spcBef>
                <a:spcPct val="20000"/>
              </a:spcBef>
              <a:spcAft>
                <a:spcPts val="1200"/>
              </a:spcAft>
              <a:buClr>
                <a:schemeClr val="accent4">
                  <a:lumMod val="60000"/>
                  <a:lumOff val="40000"/>
                </a:schemeClr>
              </a:buClr>
              <a:buFont typeface="Arial" charset="0"/>
              <a:buChar char="•"/>
              <a:defRPr lang="en-US" sz="1600" b="0" kern="1200" dirty="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300"/>
              </a:spcAft>
            </a:pPr>
            <a:r>
              <a:rPr lang="en-US" b="1" cap="all" dirty="0">
                <a:solidFill>
                  <a:schemeClr val="accent1"/>
                </a:solidFill>
              </a:rPr>
              <a:t>Roadshows and Readiness</a:t>
            </a:r>
          </a:p>
          <a:p>
            <a:pPr marL="377190" lvl="1" indent="-194310">
              <a:spcBef>
                <a:spcPts val="0"/>
              </a:spcBef>
              <a:spcAft>
                <a:spcPts val="0"/>
              </a:spcAft>
              <a:buFont typeface="Arial" panose="020B0604020202020204" pitchFamily="34" charset="0"/>
              <a:buChar char="•"/>
            </a:pPr>
            <a:r>
              <a:rPr lang="en-US" sz="1500" dirty="0"/>
              <a:t>Conduct roadshows/lunch and learns that will create energy and excitement surrounding the change</a:t>
            </a:r>
          </a:p>
          <a:p>
            <a:pPr marL="377190" lvl="1" indent="-194310">
              <a:spcBef>
                <a:spcPts val="0"/>
              </a:spcBef>
              <a:spcAft>
                <a:spcPts val="0"/>
              </a:spcAft>
              <a:buFont typeface="Arial" panose="020B0604020202020204" pitchFamily="34" charset="0"/>
              <a:buChar char="•"/>
            </a:pPr>
            <a:r>
              <a:rPr lang="en-US" sz="1500" dirty="0"/>
              <a:t>Create awareness, understanding, and safety about the vision and approach</a:t>
            </a:r>
          </a:p>
          <a:p>
            <a:pPr marL="377190" lvl="1" indent="-194310">
              <a:spcBef>
                <a:spcPts val="0"/>
              </a:spcBef>
              <a:spcAft>
                <a:spcPts val="0"/>
              </a:spcAft>
              <a:buFont typeface="Arial" panose="020B0604020202020204" pitchFamily="34" charset="0"/>
              <a:buChar char="•"/>
            </a:pPr>
            <a:r>
              <a:rPr lang="en-US" sz="1500" dirty="0"/>
              <a:t>Enlist support and establish feedback and engagement mechanisms</a:t>
            </a:r>
            <a:endParaRPr lang="en-US" sz="1500" b="1" dirty="0"/>
          </a:p>
          <a:p>
            <a:pPr>
              <a:spcBef>
                <a:spcPts val="600"/>
              </a:spcBef>
              <a:spcAft>
                <a:spcPts val="300"/>
              </a:spcAft>
            </a:pPr>
            <a:r>
              <a:rPr lang="en-US" b="1" cap="all" dirty="0">
                <a:solidFill>
                  <a:schemeClr val="accent1"/>
                </a:solidFill>
                <a:latin typeface="+mj-lt"/>
              </a:rPr>
              <a:t>Talent Identification and Team Assessments</a:t>
            </a:r>
            <a:endParaRPr lang="en-US" b="1" dirty="0">
              <a:solidFill>
                <a:schemeClr val="accent1"/>
              </a:solidFill>
            </a:endParaRPr>
          </a:p>
          <a:p>
            <a:pPr marL="377190" lvl="1" indent="-194310">
              <a:spcBef>
                <a:spcPts val="0"/>
              </a:spcBef>
              <a:spcAft>
                <a:spcPts val="0"/>
              </a:spcAft>
              <a:buFont typeface="Arial" panose="020B0604020202020204" pitchFamily="34" charset="0"/>
              <a:buChar char="•"/>
            </a:pPr>
            <a:r>
              <a:rPr lang="en-US" sz="1500" dirty="0"/>
              <a:t>Fine-tune coaching and training plans unique to individual teams and team members that will participate in the pilot</a:t>
            </a:r>
          </a:p>
          <a:p>
            <a:pPr marL="377190" lvl="1" indent="-194310">
              <a:spcBef>
                <a:spcPts val="0"/>
              </a:spcBef>
              <a:spcAft>
                <a:spcPts val="0"/>
              </a:spcAft>
              <a:buFont typeface="Arial" panose="020B0604020202020204" pitchFamily="34" charset="0"/>
              <a:buChar char="•"/>
            </a:pPr>
            <a:r>
              <a:rPr lang="en-US" sz="1500" dirty="0"/>
              <a:t>Utilize data from team assessments and testing to precisely target training and coaching opportunities</a:t>
            </a:r>
            <a:endParaRPr lang="en-US" sz="1500" b="1" dirty="0"/>
          </a:p>
          <a:p>
            <a:pPr>
              <a:spcBef>
                <a:spcPts val="600"/>
              </a:spcBef>
              <a:spcAft>
                <a:spcPts val="300"/>
              </a:spcAft>
            </a:pPr>
            <a:r>
              <a:rPr lang="en-US" b="1" cap="all" dirty="0">
                <a:solidFill>
                  <a:schemeClr val="accent1"/>
                </a:solidFill>
                <a:latin typeface="+mj-lt"/>
              </a:rPr>
              <a:t>Detailed Pilot Plan</a:t>
            </a:r>
            <a:endParaRPr lang="en-US" b="1" dirty="0">
              <a:solidFill>
                <a:schemeClr val="accent1"/>
              </a:solidFill>
            </a:endParaRPr>
          </a:p>
          <a:p>
            <a:pPr marL="377190" lvl="1" indent="-194310">
              <a:spcBef>
                <a:spcPts val="0"/>
              </a:spcBef>
              <a:spcAft>
                <a:spcPts val="0"/>
              </a:spcAft>
              <a:buFont typeface="Arial" panose="020B0604020202020204" pitchFamily="34" charset="0"/>
              <a:buChar char="•"/>
            </a:pPr>
            <a:r>
              <a:rPr lang="en-US" sz="1500" dirty="0"/>
              <a:t>Develop the concrete plan for executing the pilot</a:t>
            </a:r>
          </a:p>
          <a:p>
            <a:pPr marL="377190" lvl="1" indent="-194310">
              <a:spcBef>
                <a:spcPts val="0"/>
              </a:spcBef>
              <a:spcAft>
                <a:spcPts val="0"/>
              </a:spcAft>
              <a:buFont typeface="Arial" panose="020B0604020202020204" pitchFamily="34" charset="0"/>
              <a:buChar char="•"/>
            </a:pPr>
            <a:r>
              <a:rPr lang="en-US" sz="1500" dirty="0"/>
              <a:t>Include the objectives, measures of success, staffing model, and timing</a:t>
            </a:r>
          </a:p>
          <a:p>
            <a:endParaRPr lang="en-US" dirty="0"/>
          </a:p>
        </p:txBody>
      </p:sp>
      <p:sp>
        <p:nvSpPr>
          <p:cNvPr id="5" name="Rectangle 4">
            <a:extLst>
              <a:ext uri="{FF2B5EF4-FFF2-40B4-BE49-F238E27FC236}">
                <a16:creationId xmlns:a16="http://schemas.microsoft.com/office/drawing/2014/main" xmlns="" id="{B0AFFC19-D9D6-DA4D-AEC7-E924CBDE19EE}"/>
              </a:ext>
            </a:extLst>
          </p:cNvPr>
          <p:cNvSpPr/>
          <p:nvPr/>
        </p:nvSpPr>
        <p:spPr>
          <a:xfrm>
            <a:off x="0" y="6216286"/>
            <a:ext cx="12192000" cy="64509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Bold"/>
              <a:ea typeface="+mn-ea"/>
              <a:cs typeface="+mn-cs"/>
            </a:endParaRPr>
          </a:p>
        </p:txBody>
      </p:sp>
      <p:cxnSp>
        <p:nvCxnSpPr>
          <p:cNvPr id="6" name="Straight Connector 5">
            <a:extLst>
              <a:ext uri="{FF2B5EF4-FFF2-40B4-BE49-F238E27FC236}">
                <a16:creationId xmlns:a16="http://schemas.microsoft.com/office/drawing/2014/main" xmlns="" id="{5A18E226-4977-1A46-B342-C08ED1D08F9E}"/>
              </a:ext>
            </a:extLst>
          </p:cNvPr>
          <p:cNvCxnSpPr>
            <a:cxnSpLocks/>
          </p:cNvCxnSpPr>
          <p:nvPr/>
        </p:nvCxnSpPr>
        <p:spPr>
          <a:xfrm>
            <a:off x="4281543" y="6292068"/>
            <a:ext cx="0" cy="515835"/>
          </a:xfrm>
          <a:prstGeom prst="line">
            <a:avLst/>
          </a:prstGeom>
          <a:ln w="127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xmlns="" id="{FCACF03D-BC72-4F45-81C0-097CFBC3FFF4}"/>
              </a:ext>
            </a:extLst>
          </p:cNvPr>
          <p:cNvSpPr txBox="1"/>
          <p:nvPr/>
        </p:nvSpPr>
        <p:spPr>
          <a:xfrm>
            <a:off x="4370445" y="6335034"/>
            <a:ext cx="6525066" cy="415498"/>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2000"/>
              </a:spcAft>
              <a:buClrTx/>
              <a:buSzTx/>
              <a:buFontTx/>
              <a:buNone/>
              <a:tabLst/>
              <a:defRPr/>
            </a:pPr>
            <a:r>
              <a:rPr lang="en-US" sz="1050" i="1" spc="30" dirty="0" smtClean="0">
                <a:solidFill>
                  <a:srgbClr val="FFFFFF"/>
                </a:solidFill>
                <a:latin typeface="Calibri"/>
              </a:rPr>
              <a:t>Bring a shared understanding to why the organization is doing agile, what the underlying approach to agility is, and how to implement and sustain the changes is required to move the organization to the new model.</a:t>
            </a:r>
            <a:endParaRPr kumimoji="0" lang="en-US" sz="1050" b="0" i="1" u="none" strike="noStrike" kern="1200" cap="none" spc="30" normalizeH="0" baseline="0" noProof="0" dirty="0">
              <a:ln>
                <a:noFill/>
              </a:ln>
              <a:solidFill>
                <a:srgbClr val="FFFFFF"/>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05872614-2CC8-6F46-849E-0076DB9492AE}"/>
              </a:ext>
            </a:extLst>
          </p:cNvPr>
          <p:cNvSpPr txBox="1"/>
          <p:nvPr/>
        </p:nvSpPr>
        <p:spPr>
          <a:xfrm>
            <a:off x="1613140" y="6400331"/>
            <a:ext cx="257950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230" normalizeH="0" baseline="0" noProof="0" dirty="0" smtClean="0">
                <a:ln>
                  <a:noFill/>
                </a:ln>
                <a:solidFill>
                  <a:srgbClr val="FFFFFF"/>
                </a:solidFill>
                <a:effectLst/>
                <a:uLnTx/>
                <a:uFillTx/>
                <a:latin typeface="Calibri Bold"/>
                <a:ea typeface="+mn-ea"/>
                <a:cs typeface="+mn-cs"/>
              </a:rPr>
              <a:t>BROAD</a:t>
            </a:r>
            <a:r>
              <a:rPr kumimoji="0" lang="en-US" sz="1200" b="1" i="0" u="none" strike="noStrike" kern="1200" cap="none" spc="230" normalizeH="0" noProof="0" dirty="0" smtClean="0">
                <a:ln>
                  <a:noFill/>
                </a:ln>
                <a:solidFill>
                  <a:srgbClr val="FFFFFF"/>
                </a:solidFill>
                <a:effectLst/>
                <a:uLnTx/>
                <a:uFillTx/>
                <a:latin typeface="Calibri Bold"/>
                <a:ea typeface="+mn-ea"/>
                <a:cs typeface="+mn-cs"/>
              </a:rPr>
              <a:t> </a:t>
            </a:r>
            <a:r>
              <a:rPr kumimoji="0" lang="en-US" sz="1200" b="1" i="0" u="none" strike="noStrike" kern="1200" cap="none" spc="230" normalizeH="0" noProof="0" smtClean="0">
                <a:ln>
                  <a:noFill/>
                </a:ln>
                <a:solidFill>
                  <a:srgbClr val="FFFFFF"/>
                </a:solidFill>
                <a:effectLst/>
                <a:uLnTx/>
                <a:uFillTx/>
                <a:latin typeface="Calibri Bold"/>
                <a:ea typeface="+mn-ea"/>
                <a:cs typeface="+mn-cs"/>
              </a:rPr>
              <a:t>BASED CONSENSUS</a:t>
            </a:r>
            <a:endParaRPr kumimoji="0" lang="en-US" sz="1200" b="1" i="0" u="none" strike="noStrike" kern="1200" cap="none" spc="230" normalizeH="0" baseline="0" noProof="0" dirty="0">
              <a:ln>
                <a:noFill/>
              </a:ln>
              <a:solidFill>
                <a:srgbClr val="FFFFFF"/>
              </a:solidFill>
              <a:effectLst/>
              <a:uLnTx/>
              <a:uFillTx/>
              <a:latin typeface="Calibri Bold"/>
              <a:ea typeface="+mn-ea"/>
              <a:cs typeface="+mn-cs"/>
            </a:endParaRPr>
          </a:p>
        </p:txBody>
      </p:sp>
      <p:pic>
        <p:nvPicPr>
          <p:cNvPr id="10" name="Picture 9">
            <a:extLst>
              <a:ext uri="{FF2B5EF4-FFF2-40B4-BE49-F238E27FC236}">
                <a16:creationId xmlns:a16="http://schemas.microsoft.com/office/drawing/2014/main" xmlns="" id="{E3DB09CA-6DBA-0F42-9731-7347F1123D59}"/>
              </a:ext>
            </a:extLst>
          </p:cNvPr>
          <p:cNvPicPr>
            <a:picLocks noChangeAspect="1"/>
          </p:cNvPicPr>
          <p:nvPr/>
        </p:nvPicPr>
        <p:blipFill>
          <a:blip r:embed="rId2"/>
          <a:stretch>
            <a:fillRect/>
          </a:stretch>
        </p:blipFill>
        <p:spPr>
          <a:xfrm>
            <a:off x="1269776" y="6384366"/>
            <a:ext cx="382086" cy="366166"/>
          </a:xfrm>
          <a:prstGeom prst="rect">
            <a:avLst/>
          </a:prstGeom>
        </p:spPr>
      </p:pic>
    </p:spTree>
    <p:extLst>
      <p:ext uri="{BB962C8B-B14F-4D97-AF65-F5344CB8AC3E}">
        <p14:creationId xmlns:p14="http://schemas.microsoft.com/office/powerpoint/2010/main" val="85086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1898171-71C9-9E4D-8FC0-BC9F77277748}"/>
              </a:ext>
            </a:extLst>
          </p:cNvPr>
          <p:cNvSpPr>
            <a:spLocks noGrp="1"/>
          </p:cNvSpPr>
          <p:nvPr>
            <p:ph idx="1"/>
          </p:nvPr>
        </p:nvSpPr>
        <p:spPr>
          <a:xfrm>
            <a:off x="609600" y="1835960"/>
            <a:ext cx="5486400" cy="4253240"/>
          </a:xfrm>
        </p:spPr>
        <p:txBody>
          <a:bodyPr numCol="1">
            <a:noAutofit/>
          </a:bodyPr>
          <a:lstStyle/>
          <a:p>
            <a:pPr>
              <a:lnSpc>
                <a:spcPct val="120000"/>
              </a:lnSpc>
              <a:spcBef>
                <a:spcPts val="0"/>
              </a:spcBef>
              <a:spcAft>
                <a:spcPts val="300"/>
              </a:spcAft>
            </a:pPr>
            <a:r>
              <a:rPr lang="en-US" sz="1700" b="1" cap="all" dirty="0">
                <a:solidFill>
                  <a:schemeClr val="accent1"/>
                </a:solidFill>
                <a:latin typeface="+mj-lt"/>
              </a:rPr>
              <a:t>Form and Train Teams</a:t>
            </a:r>
          </a:p>
          <a:p>
            <a:pPr marL="377190" lvl="1" indent="-194310">
              <a:spcBef>
                <a:spcPts val="0"/>
              </a:spcBef>
              <a:spcAft>
                <a:spcPts val="0"/>
              </a:spcAft>
              <a:buFont typeface="Arial" panose="020B0604020202020204" pitchFamily="34" charset="0"/>
              <a:buChar char="•"/>
            </a:pPr>
            <a:r>
              <a:rPr lang="en-US" sz="1500" dirty="0"/>
              <a:t>Conduct workshops and kick-off sessions</a:t>
            </a:r>
          </a:p>
          <a:p>
            <a:pPr marL="377190" lvl="1" indent="-194310">
              <a:spcBef>
                <a:spcPts val="0"/>
              </a:spcBef>
              <a:spcAft>
                <a:spcPts val="0"/>
              </a:spcAft>
              <a:buFont typeface="Arial" panose="020B0604020202020204" pitchFamily="34" charset="0"/>
              <a:buChar char="•"/>
            </a:pPr>
            <a:r>
              <a:rPr lang="en-US" sz="1500" dirty="0"/>
              <a:t>Align team members to roles</a:t>
            </a:r>
          </a:p>
          <a:p>
            <a:pPr marL="377190" lvl="1" indent="-194310">
              <a:spcBef>
                <a:spcPts val="0"/>
              </a:spcBef>
              <a:spcAft>
                <a:spcPts val="0"/>
              </a:spcAft>
              <a:buFont typeface="Arial" panose="020B0604020202020204" pitchFamily="34" charset="0"/>
              <a:buChar char="•"/>
            </a:pPr>
            <a:r>
              <a:rPr lang="en-US" sz="1500" dirty="0"/>
              <a:t>Provide training unique to the needs of each team</a:t>
            </a:r>
            <a:endParaRPr lang="en-US" b="1" dirty="0"/>
          </a:p>
          <a:p>
            <a:pPr>
              <a:lnSpc>
                <a:spcPct val="120000"/>
              </a:lnSpc>
              <a:spcBef>
                <a:spcPts val="600"/>
              </a:spcBef>
              <a:spcAft>
                <a:spcPts val="300"/>
              </a:spcAft>
            </a:pPr>
            <a:r>
              <a:rPr lang="en-US" sz="1700" b="1" cap="all" dirty="0">
                <a:solidFill>
                  <a:schemeClr val="accent1"/>
                </a:solidFill>
                <a:latin typeface="+mj-lt"/>
              </a:rPr>
              <a:t>Implement Metrics Dashboard</a:t>
            </a:r>
          </a:p>
          <a:p>
            <a:pPr marL="377190" lvl="1" indent="-194310">
              <a:spcBef>
                <a:spcPts val="0"/>
              </a:spcBef>
              <a:spcAft>
                <a:spcPts val="0"/>
              </a:spcAft>
              <a:buFont typeface="Arial" panose="020B0604020202020204" pitchFamily="34" charset="0"/>
              <a:buChar char="•"/>
            </a:pPr>
            <a:r>
              <a:rPr lang="en-US" sz="1500" dirty="0"/>
              <a:t>Establish a Metrics Dashboard providing clear leading indicators around the health of the teams and transformation progress</a:t>
            </a:r>
          </a:p>
          <a:p>
            <a:pPr marL="377190" lvl="1" indent="-194310">
              <a:spcBef>
                <a:spcPts val="0"/>
              </a:spcBef>
              <a:spcAft>
                <a:spcPts val="0"/>
              </a:spcAft>
              <a:buFont typeface="Arial" panose="020B0604020202020204" pitchFamily="34" charset="0"/>
              <a:buChar char="•"/>
            </a:pPr>
            <a:r>
              <a:rPr lang="en-US" sz="1500" dirty="0"/>
              <a:t>Work to integrate these metrics into the daily management routines</a:t>
            </a:r>
            <a:endParaRPr lang="en-US" sz="1400" dirty="0"/>
          </a:p>
          <a:p>
            <a:pPr>
              <a:lnSpc>
                <a:spcPct val="120000"/>
              </a:lnSpc>
              <a:spcBef>
                <a:spcPts val="600"/>
              </a:spcBef>
              <a:spcAft>
                <a:spcPts val="300"/>
              </a:spcAft>
            </a:pPr>
            <a:r>
              <a:rPr lang="en-US" sz="1700" b="1" cap="all" dirty="0">
                <a:solidFill>
                  <a:schemeClr val="accent1"/>
                </a:solidFill>
                <a:latin typeface="+mj-lt"/>
              </a:rPr>
              <a:t>Establish &amp; Maintain Clarity of </a:t>
            </a:r>
            <a:r>
              <a:rPr lang="en-US" sz="1700" b="1" cap="all" dirty="0" err="1">
                <a:solidFill>
                  <a:schemeClr val="accent1"/>
                </a:solidFill>
                <a:latin typeface="+mj-lt"/>
              </a:rPr>
              <a:t>BacklogS</a:t>
            </a:r>
            <a:endParaRPr lang="en-US" sz="1700" b="1" cap="all" dirty="0">
              <a:solidFill>
                <a:schemeClr val="accent1"/>
              </a:solidFill>
              <a:latin typeface="+mj-lt"/>
            </a:endParaRPr>
          </a:p>
          <a:p>
            <a:pPr marL="377190" lvl="1" indent="-194310">
              <a:spcBef>
                <a:spcPts val="0"/>
              </a:spcBef>
              <a:spcAft>
                <a:spcPts val="0"/>
              </a:spcAft>
              <a:buFont typeface="Arial" panose="020B0604020202020204" pitchFamily="34" charset="0"/>
              <a:buChar char="•"/>
            </a:pPr>
            <a:r>
              <a:rPr lang="en-US" sz="1500" dirty="0"/>
              <a:t>Establish clear standards for work intake</a:t>
            </a:r>
          </a:p>
          <a:p>
            <a:pPr marL="377190" lvl="1" indent="-194310">
              <a:spcBef>
                <a:spcPts val="0"/>
              </a:spcBef>
              <a:spcAft>
                <a:spcPts val="0"/>
              </a:spcAft>
              <a:buFont typeface="Arial" panose="020B0604020202020204" pitchFamily="34" charset="0"/>
              <a:buChar char="•"/>
            </a:pPr>
            <a:r>
              <a:rPr lang="en-US" sz="1500" dirty="0"/>
              <a:t>Determine how to decompose that work into prioritized, right-sized and actionable requirements</a:t>
            </a:r>
          </a:p>
          <a:p>
            <a:pPr marL="377190" lvl="1" indent="-194310">
              <a:spcBef>
                <a:spcPts val="0"/>
              </a:spcBef>
              <a:spcAft>
                <a:spcPts val="0"/>
              </a:spcAft>
              <a:buFont typeface="Arial" panose="020B0604020202020204" pitchFamily="34" charset="0"/>
              <a:buChar char="•"/>
            </a:pPr>
            <a:r>
              <a:rPr lang="en-US" sz="1500" dirty="0"/>
              <a:t>Work with team members to progressively elaborate those requirements and establish clarity of expected outcomes</a:t>
            </a:r>
          </a:p>
          <a:p>
            <a:endParaRPr lang="en-US" dirty="0"/>
          </a:p>
        </p:txBody>
      </p:sp>
      <p:sp>
        <p:nvSpPr>
          <p:cNvPr id="3" name="Title 2">
            <a:extLst>
              <a:ext uri="{FF2B5EF4-FFF2-40B4-BE49-F238E27FC236}">
                <a16:creationId xmlns:a16="http://schemas.microsoft.com/office/drawing/2014/main" xmlns="" id="{47D8E578-56DE-7A47-BFFF-72830762BD7D}"/>
              </a:ext>
            </a:extLst>
          </p:cNvPr>
          <p:cNvSpPr>
            <a:spLocks noGrp="1"/>
          </p:cNvSpPr>
          <p:nvPr>
            <p:ph type="title"/>
          </p:nvPr>
        </p:nvSpPr>
        <p:spPr/>
        <p:txBody>
          <a:bodyPr/>
          <a:lstStyle/>
          <a:p>
            <a:r>
              <a:rPr lang="en-US" dirty="0"/>
              <a:t>Conduct Pilot and Demonstrate Results</a:t>
            </a:r>
          </a:p>
        </p:txBody>
      </p:sp>
      <p:sp>
        <p:nvSpPr>
          <p:cNvPr id="4" name="Content Placeholder 1">
            <a:extLst>
              <a:ext uri="{FF2B5EF4-FFF2-40B4-BE49-F238E27FC236}">
                <a16:creationId xmlns:a16="http://schemas.microsoft.com/office/drawing/2014/main" xmlns="" id="{6F8EE29A-A93B-4B4F-9506-6F52F1D794E9}"/>
              </a:ext>
            </a:extLst>
          </p:cNvPr>
          <p:cNvSpPr txBox="1">
            <a:spLocks/>
          </p:cNvSpPr>
          <p:nvPr/>
        </p:nvSpPr>
        <p:spPr>
          <a:xfrm>
            <a:off x="6560458" y="1835960"/>
            <a:ext cx="5486400" cy="4253240"/>
          </a:xfrm>
          <a:prstGeom prst="rect">
            <a:avLst/>
          </a:prstGeom>
          <a:ln>
            <a:noFill/>
          </a:ln>
        </p:spPr>
        <p:txBody>
          <a:bodyPr vert="horz" lIns="91440" tIns="45720" rIns="91440" bIns="45720" numCol="1" rtlCol="0">
            <a:noAutofit/>
          </a:bodyPr>
          <a:lstStyle>
            <a:lvl1pPr marL="0" indent="0" algn="l" defTabSz="457200" rtl="0" eaLnBrk="1" latinLnBrk="0" hangingPunct="1">
              <a:spcBef>
                <a:spcPct val="20000"/>
              </a:spcBef>
              <a:spcAft>
                <a:spcPts val="1200"/>
              </a:spcAft>
              <a:buFont typeface="Arial"/>
              <a:buNone/>
              <a:defRPr lang="en-US" sz="1600" b="0" kern="1200" dirty="0">
                <a:solidFill>
                  <a:schemeClr val="accent4">
                    <a:lumMod val="75000"/>
                  </a:schemeClr>
                </a:solidFill>
                <a:latin typeface="+mn-lt"/>
                <a:ea typeface="+mn-ea"/>
                <a:cs typeface="+mn-cs"/>
              </a:defRPr>
            </a:lvl1pPr>
            <a:lvl2pPr marL="742950" indent="-285750" algn="l" defTabSz="457200" rtl="0" eaLnBrk="1" latinLnBrk="0" hangingPunct="1">
              <a:spcBef>
                <a:spcPct val="20000"/>
              </a:spcBef>
              <a:spcAft>
                <a:spcPts val="1200"/>
              </a:spcAft>
              <a:buClr>
                <a:schemeClr val="accent4">
                  <a:lumMod val="60000"/>
                  <a:lumOff val="40000"/>
                </a:schemeClr>
              </a:buClr>
              <a:buFont typeface="Arial" charset="0"/>
              <a:buChar char="•"/>
              <a:defRPr lang="en-US" sz="1600" b="0" kern="1200" dirty="0" smtClean="0">
                <a:solidFill>
                  <a:schemeClr val="accent4">
                    <a:lumMod val="75000"/>
                  </a:schemeClr>
                </a:solidFill>
                <a:latin typeface="+mn-lt"/>
                <a:ea typeface="+mn-ea"/>
                <a:cs typeface="+mn-cs"/>
              </a:defRPr>
            </a:lvl2pPr>
            <a:lvl3pPr marL="1143000" indent="-228600" algn="l" defTabSz="457200" rtl="0" eaLnBrk="1" latinLnBrk="0" hangingPunct="1">
              <a:spcBef>
                <a:spcPct val="20000"/>
              </a:spcBef>
              <a:spcAft>
                <a:spcPts val="1200"/>
              </a:spcAft>
              <a:buClr>
                <a:schemeClr val="accent4">
                  <a:lumMod val="60000"/>
                  <a:lumOff val="40000"/>
                </a:schemeClr>
              </a:buClr>
              <a:buFont typeface="Arial"/>
              <a:buChar char="•"/>
              <a:defRPr lang="en-US" sz="1600" b="0" kern="1200" dirty="0" smtClean="0">
                <a:solidFill>
                  <a:schemeClr val="accent4">
                    <a:lumMod val="75000"/>
                  </a:schemeClr>
                </a:solidFill>
                <a:latin typeface="+mn-lt"/>
                <a:ea typeface="+mn-ea"/>
                <a:cs typeface="+mn-cs"/>
              </a:defRPr>
            </a:lvl3pPr>
            <a:lvl4pPr marL="1600200" indent="-228600" algn="l" defTabSz="457200" rtl="0" eaLnBrk="1" latinLnBrk="0" hangingPunct="1">
              <a:spcBef>
                <a:spcPct val="20000"/>
              </a:spcBef>
              <a:spcAft>
                <a:spcPts val="1200"/>
              </a:spcAft>
              <a:buClr>
                <a:schemeClr val="accent4">
                  <a:lumMod val="60000"/>
                  <a:lumOff val="40000"/>
                </a:schemeClr>
              </a:buClr>
              <a:buFont typeface="Arial" charset="0"/>
              <a:buChar char="•"/>
              <a:defRPr lang="en-US" sz="1600" b="0" kern="1200" dirty="0" smtClean="0">
                <a:solidFill>
                  <a:schemeClr val="accent4">
                    <a:lumMod val="75000"/>
                  </a:schemeClr>
                </a:solidFill>
                <a:latin typeface="+mn-lt"/>
                <a:ea typeface="+mn-ea"/>
                <a:cs typeface="+mn-cs"/>
              </a:defRPr>
            </a:lvl4pPr>
            <a:lvl5pPr marL="2057400" indent="-228600" algn="l" defTabSz="457200" rtl="0" eaLnBrk="1" latinLnBrk="0" hangingPunct="1">
              <a:spcBef>
                <a:spcPct val="20000"/>
              </a:spcBef>
              <a:spcAft>
                <a:spcPts val="1200"/>
              </a:spcAft>
              <a:buClr>
                <a:schemeClr val="accent4">
                  <a:lumMod val="60000"/>
                  <a:lumOff val="40000"/>
                </a:schemeClr>
              </a:buClr>
              <a:buFont typeface="Arial" charset="0"/>
              <a:buChar char="•"/>
              <a:defRPr lang="en-US" sz="1600" b="0" kern="1200" dirty="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spcAft>
                <a:spcPts val="300"/>
              </a:spcAft>
            </a:pPr>
            <a:r>
              <a:rPr lang="en-US" sz="1700" b="1" cap="all" dirty="0">
                <a:solidFill>
                  <a:schemeClr val="accent1"/>
                </a:solidFill>
                <a:latin typeface="+mj-lt"/>
              </a:rPr>
              <a:t>Coach for Success</a:t>
            </a:r>
          </a:p>
          <a:p>
            <a:pPr marL="377190" lvl="1" indent="-194310">
              <a:spcBef>
                <a:spcPts val="0"/>
              </a:spcBef>
              <a:spcAft>
                <a:spcPts val="0"/>
              </a:spcAft>
              <a:buFont typeface="Arial" panose="020B0604020202020204" pitchFamily="34" charset="0"/>
              <a:buChar char="•"/>
            </a:pPr>
            <a:r>
              <a:rPr lang="en-US" sz="1500" dirty="0"/>
              <a:t>Operate alongside team members to comfortably develop proficiency in the new techniques and practices</a:t>
            </a:r>
          </a:p>
          <a:p>
            <a:pPr marL="377190" lvl="1" indent="-194310">
              <a:spcBef>
                <a:spcPts val="0"/>
              </a:spcBef>
              <a:spcAft>
                <a:spcPts val="0"/>
              </a:spcAft>
              <a:buFont typeface="Arial" panose="020B0604020202020204" pitchFamily="34" charset="0"/>
              <a:buChar char="•"/>
            </a:pPr>
            <a:r>
              <a:rPr lang="en-US" sz="1500" dirty="0"/>
              <a:t>Ensure successful delivery of pilot business objectives</a:t>
            </a:r>
            <a:endParaRPr lang="en-US" sz="1500" b="1" dirty="0"/>
          </a:p>
          <a:p>
            <a:pPr>
              <a:lnSpc>
                <a:spcPct val="120000"/>
              </a:lnSpc>
              <a:spcBef>
                <a:spcPts val="600"/>
              </a:spcBef>
              <a:spcAft>
                <a:spcPts val="300"/>
              </a:spcAft>
            </a:pPr>
            <a:r>
              <a:rPr lang="en-US" sz="1700" b="1" cap="all" dirty="0">
                <a:solidFill>
                  <a:schemeClr val="accent1"/>
                </a:solidFill>
                <a:latin typeface="+mj-lt"/>
              </a:rPr>
              <a:t>Implement Plans and Progress Reports</a:t>
            </a:r>
            <a:endParaRPr lang="en-US" b="1" dirty="0">
              <a:solidFill>
                <a:schemeClr val="accent1"/>
              </a:solidFill>
            </a:endParaRPr>
          </a:p>
          <a:p>
            <a:pPr marL="377190" lvl="1" indent="-194310">
              <a:spcBef>
                <a:spcPts val="0"/>
              </a:spcBef>
              <a:spcAft>
                <a:spcPts val="0"/>
              </a:spcAft>
              <a:buFont typeface="Arial" panose="020B0604020202020204" pitchFamily="34" charset="0"/>
              <a:buChar char="•"/>
            </a:pPr>
            <a:r>
              <a:rPr lang="en-US" sz="1500" dirty="0"/>
              <a:t>Progressively elaborated 90-day plan specifies the teams involved, activities to be performed, and business outcomes to achieve</a:t>
            </a:r>
          </a:p>
          <a:p>
            <a:pPr marL="377190" lvl="1" indent="-194310">
              <a:spcBef>
                <a:spcPts val="0"/>
              </a:spcBef>
              <a:spcAft>
                <a:spcPts val="0"/>
              </a:spcAft>
              <a:buFont typeface="Arial" panose="020B0604020202020204" pitchFamily="34" charset="0"/>
              <a:buChar char="•"/>
            </a:pPr>
            <a:r>
              <a:rPr lang="en-US" sz="1500" dirty="0"/>
              <a:t>Plan is informed by the metrics and team assessments</a:t>
            </a:r>
          </a:p>
          <a:p>
            <a:pPr marL="377190" lvl="1" indent="-194310">
              <a:spcBef>
                <a:spcPts val="0"/>
              </a:spcBef>
              <a:spcAft>
                <a:spcPts val="0"/>
              </a:spcAft>
              <a:buFont typeface="Arial" panose="020B0604020202020204" pitchFamily="34" charset="0"/>
              <a:buChar char="•"/>
            </a:pPr>
            <a:r>
              <a:rPr lang="en-US" sz="1500" dirty="0"/>
              <a:t>Progress reports will report against the plan to demonstrate movement and identify impediments to the transformation</a:t>
            </a:r>
            <a:endParaRPr lang="en-US" sz="1500" b="1" dirty="0"/>
          </a:p>
          <a:p>
            <a:pPr>
              <a:spcBef>
                <a:spcPts val="600"/>
              </a:spcBef>
              <a:spcAft>
                <a:spcPts val="300"/>
              </a:spcAft>
            </a:pPr>
            <a:r>
              <a:rPr lang="en-US" sz="1700" b="1" cap="all" dirty="0">
                <a:solidFill>
                  <a:schemeClr val="accent1"/>
                </a:solidFill>
                <a:latin typeface="+mj-lt"/>
              </a:rPr>
              <a:t>Capture Enterprise Learnings: Adapt the Agile Execution Framework and Adoption Approach</a:t>
            </a:r>
            <a:endParaRPr lang="en-US" b="1" dirty="0">
              <a:solidFill>
                <a:schemeClr val="accent1"/>
              </a:solidFill>
            </a:endParaRPr>
          </a:p>
          <a:p>
            <a:pPr marL="377190" lvl="1" indent="-194310">
              <a:spcBef>
                <a:spcPts val="0"/>
              </a:spcBef>
              <a:spcAft>
                <a:spcPts val="0"/>
              </a:spcAft>
              <a:buFont typeface="Arial" panose="020B0604020202020204" pitchFamily="34" charset="0"/>
              <a:buChar char="•"/>
            </a:pPr>
            <a:r>
              <a:rPr lang="en-US" sz="1500" dirty="0"/>
              <a:t>Intentionally observe results and leverage learnings to identify and prioritize additional improvements</a:t>
            </a:r>
          </a:p>
          <a:p>
            <a:endParaRPr lang="en-US" dirty="0"/>
          </a:p>
          <a:p>
            <a:endParaRPr lang="en-US" dirty="0"/>
          </a:p>
        </p:txBody>
      </p:sp>
      <p:sp>
        <p:nvSpPr>
          <p:cNvPr id="5" name="Rectangle 4">
            <a:extLst>
              <a:ext uri="{FF2B5EF4-FFF2-40B4-BE49-F238E27FC236}">
                <a16:creationId xmlns:a16="http://schemas.microsoft.com/office/drawing/2014/main" xmlns="" id="{91FC598E-807E-7C4F-AEDB-EB70593E7589}"/>
              </a:ext>
            </a:extLst>
          </p:cNvPr>
          <p:cNvSpPr/>
          <p:nvPr/>
        </p:nvSpPr>
        <p:spPr>
          <a:xfrm>
            <a:off x="0" y="6216286"/>
            <a:ext cx="12192000" cy="64509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Bold"/>
              <a:ea typeface="+mn-ea"/>
              <a:cs typeface="+mn-cs"/>
            </a:endParaRPr>
          </a:p>
        </p:txBody>
      </p:sp>
      <p:cxnSp>
        <p:nvCxnSpPr>
          <p:cNvPr id="6" name="Straight Connector 5">
            <a:extLst>
              <a:ext uri="{FF2B5EF4-FFF2-40B4-BE49-F238E27FC236}">
                <a16:creationId xmlns:a16="http://schemas.microsoft.com/office/drawing/2014/main" xmlns="" id="{032EF4DF-40AC-D748-AA0E-7F778B4ACFEC}"/>
              </a:ext>
            </a:extLst>
          </p:cNvPr>
          <p:cNvCxnSpPr>
            <a:cxnSpLocks/>
          </p:cNvCxnSpPr>
          <p:nvPr/>
        </p:nvCxnSpPr>
        <p:spPr>
          <a:xfrm>
            <a:off x="4281543" y="6292068"/>
            <a:ext cx="0" cy="515835"/>
          </a:xfrm>
          <a:prstGeom prst="line">
            <a:avLst/>
          </a:prstGeom>
          <a:ln w="127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xmlns="" id="{E05D099C-7D7F-9349-A40A-AB25B59E6D92}"/>
              </a:ext>
            </a:extLst>
          </p:cNvPr>
          <p:cNvSpPr txBox="1"/>
          <p:nvPr/>
        </p:nvSpPr>
        <p:spPr>
          <a:xfrm>
            <a:off x="4370445" y="6335034"/>
            <a:ext cx="6525066" cy="415498"/>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2000"/>
              </a:spcAft>
              <a:buClrTx/>
              <a:buSzTx/>
              <a:buFontTx/>
              <a:buNone/>
              <a:tabLst/>
              <a:defRPr/>
            </a:pPr>
            <a:r>
              <a:rPr lang="en-US" sz="1050" i="1" spc="30" dirty="0" smtClean="0">
                <a:solidFill>
                  <a:srgbClr val="FFFFFF"/>
                </a:solidFill>
                <a:latin typeface="Calibri"/>
              </a:rPr>
              <a:t>Initially executing the change approach to implement the agile model ensures that alignment exists in the organization and hardens the processes to the point the can be rolled out at scale.</a:t>
            </a:r>
            <a:endParaRPr kumimoji="0" lang="en-US" sz="1050" b="0" i="1" u="none" strike="noStrike" kern="1200" cap="none" spc="30" normalizeH="0" baseline="0" noProof="0" dirty="0">
              <a:ln>
                <a:noFill/>
              </a:ln>
              <a:solidFill>
                <a:srgbClr val="FFFFFF"/>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E18B17B2-5B7D-694A-ACD9-2198CCCB2D63}"/>
              </a:ext>
            </a:extLst>
          </p:cNvPr>
          <p:cNvSpPr txBox="1"/>
          <p:nvPr/>
        </p:nvSpPr>
        <p:spPr>
          <a:xfrm>
            <a:off x="1965039" y="6400331"/>
            <a:ext cx="222760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230" normalizeH="0" baseline="0" noProof="0" dirty="0" smtClean="0">
                <a:ln>
                  <a:noFill/>
                </a:ln>
                <a:solidFill>
                  <a:srgbClr val="FFFFFF"/>
                </a:solidFill>
                <a:effectLst/>
                <a:uLnTx/>
                <a:uFillTx/>
                <a:latin typeface="Calibri Bold"/>
                <a:ea typeface="+mn-ea"/>
                <a:cs typeface="+mn-cs"/>
              </a:rPr>
              <a:t>VALIDATE THE MODEL</a:t>
            </a:r>
            <a:endParaRPr kumimoji="0" lang="en-US" sz="1200" b="1" i="0" u="none" strike="noStrike" kern="1200" cap="none" spc="230" normalizeH="0" baseline="0" noProof="0" dirty="0">
              <a:ln>
                <a:noFill/>
              </a:ln>
              <a:solidFill>
                <a:srgbClr val="FFFFFF"/>
              </a:solidFill>
              <a:effectLst/>
              <a:uLnTx/>
              <a:uFillTx/>
              <a:latin typeface="Calibri Bold"/>
              <a:ea typeface="+mn-ea"/>
              <a:cs typeface="+mn-cs"/>
            </a:endParaRPr>
          </a:p>
        </p:txBody>
      </p:sp>
      <p:pic>
        <p:nvPicPr>
          <p:cNvPr id="12" name="Picture 11">
            <a:extLst>
              <a:ext uri="{FF2B5EF4-FFF2-40B4-BE49-F238E27FC236}">
                <a16:creationId xmlns:a16="http://schemas.microsoft.com/office/drawing/2014/main" xmlns="" id="{EA53AA60-384E-534E-99E2-BBB35FB3E9BA}"/>
              </a:ext>
            </a:extLst>
          </p:cNvPr>
          <p:cNvPicPr>
            <a:picLocks noChangeAspect="1"/>
          </p:cNvPicPr>
          <p:nvPr/>
        </p:nvPicPr>
        <p:blipFill>
          <a:blip r:embed="rId3"/>
          <a:stretch>
            <a:fillRect/>
          </a:stretch>
        </p:blipFill>
        <p:spPr>
          <a:xfrm>
            <a:off x="1556610" y="6378193"/>
            <a:ext cx="319528" cy="319528"/>
          </a:xfrm>
          <a:prstGeom prst="rect">
            <a:avLst/>
          </a:prstGeom>
        </p:spPr>
      </p:pic>
    </p:spTree>
    <p:extLst>
      <p:ext uri="{BB962C8B-B14F-4D97-AF65-F5344CB8AC3E}">
        <p14:creationId xmlns:p14="http://schemas.microsoft.com/office/powerpoint/2010/main" val="406207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FE647C-AA50-2C47-B0E9-C44ED5F3C206}"/>
              </a:ext>
            </a:extLst>
          </p:cNvPr>
          <p:cNvSpPr>
            <a:spLocks noGrp="1"/>
          </p:cNvSpPr>
          <p:nvPr>
            <p:ph type="ctrTitle"/>
          </p:nvPr>
        </p:nvSpPr>
        <p:spPr/>
        <p:txBody>
          <a:bodyPr/>
          <a:lstStyle/>
          <a:p>
            <a:r>
              <a:rPr lang="en-US"/>
              <a:t>A Structure for this Engagement</a:t>
            </a:r>
          </a:p>
        </p:txBody>
      </p:sp>
      <p:sp>
        <p:nvSpPr>
          <p:cNvPr id="3" name="Rectangle 2">
            <a:extLst>
              <a:ext uri="{FF2B5EF4-FFF2-40B4-BE49-F238E27FC236}">
                <a16:creationId xmlns:a16="http://schemas.microsoft.com/office/drawing/2014/main" xmlns="" id="{7D85F91F-6AB0-1847-8F56-1983A17A2E12}"/>
              </a:ext>
            </a:extLst>
          </p:cNvPr>
          <p:cNvSpPr/>
          <p:nvPr/>
        </p:nvSpPr>
        <p:spPr>
          <a:xfrm>
            <a:off x="675861" y="1720020"/>
            <a:ext cx="6804433" cy="4909931"/>
          </a:xfrm>
          <a:prstGeom prst="rect">
            <a:avLst/>
          </a:prstGeom>
        </p:spPr>
        <p:txBody>
          <a:bodyPr wrap="square">
            <a:noAutofit/>
          </a:bodyPr>
          <a:lstStyle/>
          <a:p>
            <a:pPr>
              <a:lnSpc>
                <a:spcPct val="120000"/>
              </a:lnSpc>
              <a:spcAft>
                <a:spcPts val="600"/>
              </a:spcAft>
            </a:pPr>
            <a:r>
              <a:rPr lang="en-US" sz="1400" b="1" cap="all" spc="150" dirty="0">
                <a:solidFill>
                  <a:schemeClr val="accent1"/>
                </a:solidFill>
                <a:latin typeface="Calibri Bold"/>
                <a:ea typeface="Calibri" panose="020F0502020204030204" pitchFamily="34" charset="0"/>
                <a:cs typeface="Times New Roman (Body CS)" panose="02020603050405020304" pitchFamily="18" charset="0"/>
              </a:rPr>
              <a:t>Leading Agile Team ROLES</a:t>
            </a:r>
          </a:p>
          <a:p>
            <a:pPr>
              <a:lnSpc>
                <a:spcPct val="120000"/>
              </a:lnSpc>
              <a:spcAft>
                <a:spcPts val="600"/>
              </a:spcAft>
            </a:pPr>
            <a:r>
              <a:rPr lang="en-US" sz="1200" b="1" cap="all" spc="100" dirty="0">
                <a:solidFill>
                  <a:schemeClr val="accent4">
                    <a:lumMod val="75000"/>
                  </a:schemeClr>
                </a:solidFill>
              </a:rPr>
              <a:t>EXECUTIVE ACCOUNT LEAD</a:t>
            </a:r>
            <a:r>
              <a:rPr lang="en-US" sz="1200" cap="all" spc="150" dirty="0">
                <a:solidFill>
                  <a:srgbClr val="243033"/>
                </a:solidFill>
                <a:latin typeface="Calibri Bold"/>
                <a:ea typeface="Calibri" panose="020F0502020204030204" pitchFamily="34" charset="0"/>
                <a:cs typeface="Times New Roman (Body CS)" panose="02020603050405020304" pitchFamily="18" charset="0"/>
              </a:rPr>
              <a:t>–</a:t>
            </a:r>
            <a:r>
              <a:rPr lang="en-US" sz="1200" dirty="0">
                <a:solidFill>
                  <a:srgbClr val="727272"/>
                </a:solidFill>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chemeClr val="accent4">
                    <a:lumMod val="75000"/>
                  </a:schemeClr>
                </a:solidFill>
              </a:rPr>
              <a:t>A senior executive with more than 25 years of agile and organizational development experience, the Executive Account Lead partners with </a:t>
            </a:r>
            <a:r>
              <a:rPr lang="en-US" sz="1200" i="1" dirty="0">
                <a:solidFill>
                  <a:schemeClr val="accent4">
                    <a:lumMod val="75000"/>
                  </a:schemeClr>
                </a:solidFill>
              </a:rPr>
              <a:t>Client</a:t>
            </a:r>
            <a:r>
              <a:rPr lang="en-US" sz="1200" dirty="0">
                <a:solidFill>
                  <a:schemeClr val="accent4">
                    <a:lumMod val="75000"/>
                  </a:schemeClr>
                </a:solidFill>
              </a:rPr>
              <a:t> executives to establish and maintain overall strategy and direction for the engagement.  This person is responsible for creating the space and conditions required for the transformation teams to operate, and they have overall fiduciary responsibility to </a:t>
            </a:r>
            <a:r>
              <a:rPr lang="en-US" sz="1200" i="1" dirty="0">
                <a:solidFill>
                  <a:schemeClr val="accent4">
                    <a:lumMod val="75000"/>
                  </a:schemeClr>
                </a:solidFill>
              </a:rPr>
              <a:t>Client</a:t>
            </a:r>
            <a:r>
              <a:rPr lang="en-US" sz="1200" dirty="0">
                <a:solidFill>
                  <a:schemeClr val="accent4">
                    <a:lumMod val="75000"/>
                  </a:schemeClr>
                </a:solidFill>
              </a:rPr>
              <a:t> and LeadingAgile. </a:t>
            </a:r>
          </a:p>
          <a:p>
            <a:pPr>
              <a:lnSpc>
                <a:spcPct val="120000"/>
              </a:lnSpc>
              <a:spcAft>
                <a:spcPts val="600"/>
              </a:spcAft>
            </a:pPr>
            <a:r>
              <a:rPr lang="en-US" sz="1200" b="1" cap="all" spc="100" dirty="0">
                <a:solidFill>
                  <a:schemeClr val="accent4">
                    <a:lumMod val="75000"/>
                  </a:schemeClr>
                </a:solidFill>
              </a:rPr>
              <a:t>Enterprise Transformation Lead </a:t>
            </a:r>
            <a:r>
              <a:rPr lang="en-US" sz="1200" cap="all" spc="150" dirty="0">
                <a:solidFill>
                  <a:srgbClr val="243033"/>
                </a:solidFill>
                <a:latin typeface="Calibri Bold"/>
                <a:ea typeface="Calibri" panose="020F0502020204030204" pitchFamily="34" charset="0"/>
                <a:cs typeface="Times New Roman (Body CS)" panose="02020603050405020304" pitchFamily="18" charset="0"/>
              </a:rPr>
              <a:t>–</a:t>
            </a:r>
            <a:r>
              <a:rPr lang="en-US" sz="1200" dirty="0">
                <a:solidFill>
                  <a:srgbClr val="727272"/>
                </a:solidFill>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chemeClr val="accent4">
                    <a:lumMod val="75000"/>
                  </a:schemeClr>
                </a:solidFill>
              </a:rPr>
              <a:t>The Transformation Lead is a principal or managing consultant who leads execution. The TL partners with </a:t>
            </a:r>
            <a:r>
              <a:rPr lang="en-US" sz="1200" i="1" dirty="0">
                <a:solidFill>
                  <a:schemeClr val="accent4">
                    <a:lumMod val="75000"/>
                  </a:schemeClr>
                </a:solidFill>
              </a:rPr>
              <a:t>Client</a:t>
            </a:r>
            <a:r>
              <a:rPr lang="en-US" sz="1200" dirty="0">
                <a:solidFill>
                  <a:schemeClr val="accent4">
                    <a:lumMod val="75000"/>
                  </a:schemeClr>
                </a:solidFill>
              </a:rPr>
              <a:t> transformation leadership and the Executive Account Lead to maintain the plan and provide day-to-day direction. As an expert in the agile enterprise, the TL identifies tactics and aligns the efforts of the transformation team. They also facilitate ESC and TLT meetings, build outcomes-based plans, and oversea planning cadences and progress reporting.</a:t>
            </a:r>
          </a:p>
          <a:p>
            <a:pPr>
              <a:lnSpc>
                <a:spcPct val="120000"/>
              </a:lnSpc>
              <a:spcAft>
                <a:spcPts val="600"/>
              </a:spcAft>
            </a:pPr>
            <a:r>
              <a:rPr lang="en-US" sz="1200" b="1" cap="all" spc="100" dirty="0">
                <a:solidFill>
                  <a:schemeClr val="accent4">
                    <a:lumMod val="75000"/>
                  </a:schemeClr>
                </a:solidFill>
              </a:rPr>
              <a:t>Enterprise Agile Transformation Consultant </a:t>
            </a:r>
            <a:r>
              <a:rPr lang="en-US" sz="1200" cap="all" spc="150" dirty="0">
                <a:solidFill>
                  <a:srgbClr val="243033"/>
                </a:solidFill>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727272"/>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accent4">
                    <a:lumMod val="75000"/>
                  </a:schemeClr>
                </a:solidFill>
              </a:rPr>
              <a:t>Senior consultant responsible for team and technique coaching. These consultants are experts in agile practices and in methods for helping teams and individuals safely adopt those practices. </a:t>
            </a:r>
          </a:p>
          <a:p>
            <a:pPr>
              <a:lnSpc>
                <a:spcPct val="120000"/>
              </a:lnSpc>
              <a:spcAft>
                <a:spcPts val="600"/>
              </a:spcAft>
            </a:pPr>
            <a:r>
              <a:rPr lang="en-US" sz="1200" b="1" cap="all" spc="100" dirty="0">
                <a:solidFill>
                  <a:schemeClr val="accent4">
                    <a:lumMod val="75000"/>
                  </a:schemeClr>
                </a:solidFill>
              </a:rPr>
              <a:t>Engagement Analyst </a:t>
            </a:r>
            <a:r>
              <a:rPr lang="en-US" sz="1200" cap="all"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 </a:t>
            </a:r>
            <a:r>
              <a:rPr lang="en-US" sz="1200" dirty="0">
                <a:solidFill>
                  <a:schemeClr val="accent4">
                    <a:lumMod val="75000"/>
                  </a:schemeClr>
                </a:solidFill>
              </a:rPr>
              <a:t>This person is invaluable to the smooth execution of the engagement and is responsible for deliverables such as activity guides, job aids, and other playbook artifacts. They help to establish metrics collection and progress reporting, and they interface with the LeadingAgile design and brand team to ensure outputs are aligned with the </a:t>
            </a:r>
            <a:r>
              <a:rPr lang="en-US" sz="1200" i="1" dirty="0">
                <a:solidFill>
                  <a:schemeClr val="accent4">
                    <a:lumMod val="75000"/>
                  </a:schemeClr>
                </a:solidFill>
              </a:rPr>
              <a:t>Client</a:t>
            </a:r>
            <a:r>
              <a:rPr lang="en-US" sz="1200" dirty="0">
                <a:solidFill>
                  <a:schemeClr val="accent4">
                    <a:lumMod val="75000"/>
                  </a:schemeClr>
                </a:solidFill>
              </a:rPr>
              <a:t> brand. </a:t>
            </a:r>
          </a:p>
        </p:txBody>
      </p:sp>
      <p:sp>
        <p:nvSpPr>
          <p:cNvPr id="4" name="Rectangle 3">
            <a:extLst>
              <a:ext uri="{FF2B5EF4-FFF2-40B4-BE49-F238E27FC236}">
                <a16:creationId xmlns:a16="http://schemas.microsoft.com/office/drawing/2014/main" xmlns="" id="{B41A6C77-74DF-BB42-9BB6-9D2DCDAADDFE}"/>
              </a:ext>
            </a:extLst>
          </p:cNvPr>
          <p:cNvSpPr/>
          <p:nvPr/>
        </p:nvSpPr>
        <p:spPr>
          <a:xfrm>
            <a:off x="7785100" y="1720020"/>
            <a:ext cx="3903318" cy="4664764"/>
          </a:xfrm>
          <a:prstGeom prst="rect">
            <a:avLst/>
          </a:prstGeom>
        </p:spPr>
        <p:txBody>
          <a:bodyPr wrap="square">
            <a:noAutofit/>
          </a:bodyPr>
          <a:lstStyle/>
          <a:p>
            <a:pPr>
              <a:lnSpc>
                <a:spcPct val="120000"/>
              </a:lnSpc>
              <a:spcAft>
                <a:spcPts val="600"/>
              </a:spcAft>
            </a:pPr>
            <a:r>
              <a:rPr lang="en-US" sz="1400" b="1" cap="all" spc="150" dirty="0">
                <a:solidFill>
                  <a:schemeClr val="accent1"/>
                </a:solidFill>
                <a:latin typeface="Calibri Bold"/>
              </a:rPr>
              <a:t>Engagement design</a:t>
            </a:r>
          </a:p>
          <a:p>
            <a:pPr>
              <a:spcAft>
                <a:spcPts val="600"/>
              </a:spcAft>
            </a:pPr>
            <a:r>
              <a:rPr lang="en-US" sz="1400" dirty="0">
                <a:solidFill>
                  <a:schemeClr val="accent4">
                    <a:lumMod val="75000"/>
                  </a:schemeClr>
                </a:solidFill>
              </a:rPr>
              <a:t>The core of this engagement is a series of workshops that create the alignment, skills, and proficiencies required to achieve the transformation outcomes. Every couple of weeks, we’ll conduct discovery and prepare a workshop, execute the workshop, and establish new organizational capabilities. This pattern will also inform and direct training and coaching activities to build new skills. LeadingAgile will deploy skilled consultants, coaches, and trainers as required to to provide all the workshops, training, coaching, deliverables, and activities of this engagement.</a:t>
            </a:r>
            <a:endParaRPr lang="en-US" sz="1400" b="1" cap="all" spc="150" dirty="0">
              <a:solidFill>
                <a:schemeClr val="accent1"/>
              </a:solidFill>
              <a:latin typeface="Calibri Bold"/>
            </a:endParaRPr>
          </a:p>
          <a:p>
            <a:pPr>
              <a:spcBef>
                <a:spcPts val="600"/>
              </a:spcBef>
              <a:spcAft>
                <a:spcPts val="300"/>
              </a:spcAft>
            </a:pPr>
            <a:r>
              <a:rPr lang="en-US" sz="1400" b="1" cap="all" spc="150" dirty="0">
                <a:solidFill>
                  <a:schemeClr val="accent1"/>
                </a:solidFill>
                <a:latin typeface="Calibri Bold"/>
              </a:rPr>
              <a:t>ENGAGEMENT DURATION</a:t>
            </a:r>
          </a:p>
          <a:p>
            <a:pPr>
              <a:lnSpc>
                <a:spcPct val="120000"/>
              </a:lnSpc>
              <a:spcAft>
                <a:spcPts val="600"/>
              </a:spcAft>
            </a:pPr>
            <a:r>
              <a:rPr lang="en-US" sz="1200" b="1" cap="all" spc="100" dirty="0">
                <a:solidFill>
                  <a:schemeClr val="accent4">
                    <a:lumMod val="75000"/>
                  </a:schemeClr>
                </a:solidFill>
                <a:latin typeface="Calibri Bold"/>
              </a:rPr>
              <a:t>FOUR – FIVE MONTHS</a:t>
            </a:r>
          </a:p>
          <a:p>
            <a:pPr>
              <a:spcBef>
                <a:spcPts val="600"/>
              </a:spcBef>
              <a:spcAft>
                <a:spcPts val="300"/>
              </a:spcAft>
            </a:pPr>
            <a:r>
              <a:rPr lang="en-US" sz="1400" b="1" cap="all" spc="150" dirty="0">
                <a:solidFill>
                  <a:schemeClr val="accent1"/>
                </a:solidFill>
                <a:latin typeface="Calibri Bold"/>
              </a:rPr>
              <a:t>OVERALL COST</a:t>
            </a:r>
          </a:p>
          <a:p>
            <a:pPr>
              <a:lnSpc>
                <a:spcPct val="120000"/>
              </a:lnSpc>
              <a:spcAft>
                <a:spcPts val="600"/>
              </a:spcAft>
            </a:pPr>
            <a:r>
              <a:rPr lang="en-US" sz="1200" b="1" cap="all" spc="100" dirty="0">
                <a:solidFill>
                  <a:schemeClr val="accent4">
                    <a:lumMod val="75000"/>
                  </a:schemeClr>
                </a:solidFill>
                <a:latin typeface="Calibri Bold"/>
              </a:rPr>
              <a:t>$370,000</a:t>
            </a:r>
          </a:p>
          <a:p>
            <a:pPr>
              <a:lnSpc>
                <a:spcPct val="120000"/>
              </a:lnSpc>
              <a:spcAft>
                <a:spcPts val="600"/>
              </a:spcAft>
            </a:pPr>
            <a:endParaRPr lang="en-US" sz="1200" b="1" cap="all" spc="100" dirty="0">
              <a:solidFill>
                <a:schemeClr val="accent4">
                  <a:lumMod val="75000"/>
                </a:schemeClr>
              </a:solidFill>
              <a:latin typeface="Calibri Bold"/>
            </a:endParaRPr>
          </a:p>
          <a:p>
            <a:pPr>
              <a:lnSpc>
                <a:spcPct val="120000"/>
              </a:lnSpc>
              <a:spcAft>
                <a:spcPts val="600"/>
              </a:spcAft>
            </a:pPr>
            <a:endParaRPr lang="en-US" sz="1200" b="1" cap="all" spc="150" dirty="0">
              <a:solidFill>
                <a:schemeClr val="accent1"/>
              </a:solidFill>
              <a:latin typeface="Calibri Bold"/>
            </a:endParaRPr>
          </a:p>
          <a:p>
            <a:pPr>
              <a:lnSpc>
                <a:spcPct val="120000"/>
              </a:lnSpc>
              <a:spcAft>
                <a:spcPts val="600"/>
              </a:spcAft>
            </a:pPr>
            <a:endParaRPr lang="en-US" sz="1200" b="1" cap="all" spc="150" dirty="0">
              <a:solidFill>
                <a:schemeClr val="accent1"/>
              </a:solidFill>
              <a:latin typeface="Calibri Bold"/>
            </a:endParaRPr>
          </a:p>
        </p:txBody>
      </p:sp>
      <p:sp>
        <p:nvSpPr>
          <p:cNvPr id="5" name="Rectangle 4">
            <a:extLst>
              <a:ext uri="{FF2B5EF4-FFF2-40B4-BE49-F238E27FC236}">
                <a16:creationId xmlns:a16="http://schemas.microsoft.com/office/drawing/2014/main" xmlns="" id="{AF5D75DB-3BBD-DC43-B7F1-98CAA4538066}"/>
              </a:ext>
            </a:extLst>
          </p:cNvPr>
          <p:cNvSpPr/>
          <p:nvPr/>
        </p:nvSpPr>
        <p:spPr>
          <a:xfrm>
            <a:off x="0" y="6216286"/>
            <a:ext cx="12192000" cy="64509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endParaRPr>
          </a:p>
        </p:txBody>
      </p:sp>
      <p:cxnSp>
        <p:nvCxnSpPr>
          <p:cNvPr id="6" name="Straight Connector 5">
            <a:extLst>
              <a:ext uri="{FF2B5EF4-FFF2-40B4-BE49-F238E27FC236}">
                <a16:creationId xmlns:a16="http://schemas.microsoft.com/office/drawing/2014/main" xmlns="" id="{A2DE2205-9E3B-3C44-9657-545E1D4223EA}"/>
              </a:ext>
            </a:extLst>
          </p:cNvPr>
          <p:cNvCxnSpPr>
            <a:cxnSpLocks/>
          </p:cNvCxnSpPr>
          <p:nvPr/>
        </p:nvCxnSpPr>
        <p:spPr>
          <a:xfrm>
            <a:off x="3898482" y="6278621"/>
            <a:ext cx="0" cy="515835"/>
          </a:xfrm>
          <a:prstGeom prst="line">
            <a:avLst/>
          </a:prstGeom>
          <a:ln w="12700">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xmlns="" id="{4E32AE4F-12D3-1B47-AD21-96A3508531E6}"/>
              </a:ext>
            </a:extLst>
          </p:cNvPr>
          <p:cNvSpPr txBox="1"/>
          <p:nvPr/>
        </p:nvSpPr>
        <p:spPr>
          <a:xfrm>
            <a:off x="4026708" y="6387013"/>
            <a:ext cx="8059197" cy="253916"/>
          </a:xfrm>
          <a:prstGeom prst="rect">
            <a:avLst/>
          </a:prstGeom>
          <a:noFill/>
        </p:spPr>
        <p:txBody>
          <a:bodyPr wrap="square" rtlCol="0" anchor="t">
            <a:spAutoFit/>
          </a:bodyPr>
          <a:lstStyle/>
          <a:p>
            <a:pPr>
              <a:spcAft>
                <a:spcPts val="2000"/>
              </a:spcAft>
            </a:pPr>
            <a:r>
              <a:rPr lang="en-US" sz="1050" i="1" spc="30" dirty="0">
                <a:solidFill>
                  <a:schemeClr val="bg1"/>
                </a:solidFill>
              </a:rPr>
              <a:t>LeadingAgile and Client will partner to align the agile vision and build the ecosystem that helps it become reality. </a:t>
            </a:r>
          </a:p>
        </p:txBody>
      </p:sp>
      <p:sp>
        <p:nvSpPr>
          <p:cNvPr id="8" name="TextBox 7">
            <a:extLst>
              <a:ext uri="{FF2B5EF4-FFF2-40B4-BE49-F238E27FC236}">
                <a16:creationId xmlns:a16="http://schemas.microsoft.com/office/drawing/2014/main" xmlns="" id="{17D4A1DE-BB52-DE4E-AAC7-3C19918F8679}"/>
              </a:ext>
            </a:extLst>
          </p:cNvPr>
          <p:cNvSpPr txBox="1"/>
          <p:nvPr/>
        </p:nvSpPr>
        <p:spPr>
          <a:xfrm>
            <a:off x="1252672" y="6407222"/>
            <a:ext cx="2379522" cy="276999"/>
          </a:xfrm>
          <a:prstGeom prst="rect">
            <a:avLst/>
          </a:prstGeom>
          <a:noFill/>
        </p:spPr>
        <p:txBody>
          <a:bodyPr wrap="square" rtlCol="0">
            <a:spAutoFit/>
          </a:bodyPr>
          <a:lstStyle/>
          <a:p>
            <a:r>
              <a:rPr lang="en-US" sz="1200" b="1" spc="230" dirty="0">
                <a:solidFill>
                  <a:schemeClr val="bg1"/>
                </a:solidFill>
                <a:latin typeface="+mj-lt"/>
              </a:rPr>
              <a:t>REALIZING THE PLAN</a:t>
            </a:r>
          </a:p>
        </p:txBody>
      </p:sp>
      <p:pic>
        <p:nvPicPr>
          <p:cNvPr id="10" name="Picture 9">
            <a:extLst>
              <a:ext uri="{FF2B5EF4-FFF2-40B4-BE49-F238E27FC236}">
                <a16:creationId xmlns:a16="http://schemas.microsoft.com/office/drawing/2014/main" xmlns="" id="{11052BFE-F266-CF41-9D0B-BD4215D180CD}"/>
              </a:ext>
            </a:extLst>
          </p:cNvPr>
          <p:cNvPicPr>
            <a:picLocks noChangeAspect="1"/>
          </p:cNvPicPr>
          <p:nvPr/>
        </p:nvPicPr>
        <p:blipFill>
          <a:blip r:embed="rId2"/>
          <a:stretch>
            <a:fillRect/>
          </a:stretch>
        </p:blipFill>
        <p:spPr>
          <a:xfrm>
            <a:off x="725699" y="6291128"/>
            <a:ext cx="613780" cy="515836"/>
          </a:xfrm>
          <a:prstGeom prst="rect">
            <a:avLst/>
          </a:prstGeom>
        </p:spPr>
      </p:pic>
    </p:spTree>
    <p:extLst>
      <p:ext uri="{BB962C8B-B14F-4D97-AF65-F5344CB8AC3E}">
        <p14:creationId xmlns:p14="http://schemas.microsoft.com/office/powerpoint/2010/main" val="2567053380"/>
      </p:ext>
    </p:extLst>
  </p:cSld>
  <p:clrMapOvr>
    <a:masterClrMapping/>
  </p:clrMapOvr>
</p:sld>
</file>

<file path=ppt/theme/theme1.xml><?xml version="1.0" encoding="utf-8"?>
<a:theme xmlns:a="http://schemas.openxmlformats.org/drawingml/2006/main" name="LeadingAgile">
  <a:themeElements>
    <a:clrScheme name="Blue">
      <a:dk1>
        <a:srgbClr val="243033"/>
      </a:dk1>
      <a:lt1>
        <a:srgbClr val="FFFFFF"/>
      </a:lt1>
      <a:dk2>
        <a:srgbClr val="999999"/>
      </a:dk2>
      <a:lt2>
        <a:srgbClr val="FFFFFF"/>
      </a:lt2>
      <a:accent1>
        <a:srgbClr val="4ABD92"/>
      </a:accent1>
      <a:accent2>
        <a:srgbClr val="259271"/>
      </a:accent2>
      <a:accent3>
        <a:srgbClr val="DEDED4"/>
      </a:accent3>
      <a:accent4>
        <a:srgbClr val="999999"/>
      </a:accent4>
      <a:accent5>
        <a:srgbClr val="243033"/>
      </a:accent5>
      <a:accent6>
        <a:srgbClr val="134986"/>
      </a:accent6>
      <a:hlink>
        <a:srgbClr val="259271"/>
      </a:hlink>
      <a:folHlink>
        <a:srgbClr val="259271"/>
      </a:folHlink>
    </a:clrScheme>
    <a:fontScheme name="Scenariio">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400" dirty="0" smtClean="0">
            <a:latin typeface="+mj-lt"/>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solidFill>
              <a:schemeClr val="accent4">
                <a:lumMod val="75000"/>
              </a:schemeClr>
            </a:solidFill>
          </a:defRPr>
        </a:defPPr>
      </a:lstStyle>
    </a:txDef>
  </a:objectDefaults>
  <a:extraClrSchemeLst/>
  <a:custClrLst>
    <a:custClr name="Red">
      <a:srgbClr val="C00000"/>
    </a:custClr>
    <a:custClr name="Yellow">
      <a:srgbClr val="FFCA00"/>
    </a:custClr>
    <a:custClr name="Green">
      <a:srgbClr val="4ABD92"/>
    </a:custClr>
  </a:custClrLst>
  <a:extLst>
    <a:ext uri="{05A4C25C-085E-4340-85A3-A5531E510DB2}">
      <thm15:themeFamily xmlns:thm15="http://schemas.microsoft.com/office/thememl/2012/main" name="16x9 Template" id="{DC723733-467C-BA45-80E2-B6AF25AA59F8}" vid="{2AFEA600-C23A-B946-9444-6C3BC4A4C4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LeadingAgile</Template>
  <TotalTime>2025</TotalTime>
  <Words>2399</Words>
  <Application>Microsoft Macintosh PowerPoint</Application>
  <PresentationFormat>Widescreen</PresentationFormat>
  <Paragraphs>181</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Apercu</vt:lpstr>
      <vt:lpstr>Calibri</vt:lpstr>
      <vt:lpstr>Calibri Bold</vt:lpstr>
      <vt:lpstr>Times New Roman</vt:lpstr>
      <vt:lpstr>Times New Roman (Body CS)</vt:lpstr>
      <vt:lpstr>Arial</vt:lpstr>
      <vt:lpstr>LeadingAgile</vt:lpstr>
      <vt:lpstr>CLIENT Business Agility</vt:lpstr>
      <vt:lpstr>Benefits of the Agile Enterprise</vt:lpstr>
      <vt:lpstr>An Integrated Organizational Approach</vt:lpstr>
      <vt:lpstr>An iterative rollout</vt:lpstr>
      <vt:lpstr>Our Recommendation for Initial Implementation</vt:lpstr>
      <vt:lpstr>Enable the Client Agile COE</vt:lpstr>
      <vt:lpstr>Generate Buy-In and Support for the Journey</vt:lpstr>
      <vt:lpstr>Conduct Pilot and Demonstrate Results</vt:lpstr>
      <vt:lpstr>A Structure for this Engagement</vt:lpstr>
    </vt:vector>
  </TitlesOfParts>
  <Manager/>
  <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to Agility</dc:title>
  <dc:subject/>
  <dc:creator>Tim</dc:creator>
  <cp:keywords/>
  <dc:description/>
  <cp:lastModifiedBy>Mike Cottmeyer</cp:lastModifiedBy>
  <cp:revision>64</cp:revision>
  <dcterms:created xsi:type="dcterms:W3CDTF">2019-03-27T13:16:56Z</dcterms:created>
  <dcterms:modified xsi:type="dcterms:W3CDTF">2019-06-13T10:54:47Z</dcterms:modified>
  <cp:category/>
</cp:coreProperties>
</file>